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60" r:id="rId4"/>
    <p:sldId id="259" r:id="rId5"/>
    <p:sldId id="261" r:id="rId6"/>
    <p:sldId id="270" r:id="rId7"/>
    <p:sldId id="262" r:id="rId8"/>
    <p:sldId id="271" r:id="rId9"/>
    <p:sldId id="306" r:id="rId10"/>
    <p:sldId id="307" r:id="rId11"/>
    <p:sldId id="308" r:id="rId12"/>
    <p:sldId id="281" r:id="rId13"/>
    <p:sldId id="284" r:id="rId14"/>
    <p:sldId id="289" r:id="rId15"/>
    <p:sldId id="290" r:id="rId16"/>
    <p:sldId id="304" r:id="rId17"/>
    <p:sldId id="291" r:id="rId18"/>
    <p:sldId id="292" r:id="rId19"/>
    <p:sldId id="293" r:id="rId20"/>
    <p:sldId id="294" r:id="rId21"/>
    <p:sldId id="295" r:id="rId22"/>
    <p:sldId id="305" r:id="rId23"/>
    <p:sldId id="296" r:id="rId24"/>
    <p:sldId id="297" r:id="rId25"/>
    <p:sldId id="298" r:id="rId26"/>
    <p:sldId id="299" r:id="rId27"/>
    <p:sldId id="300" r:id="rId28"/>
    <p:sldId id="301" r:id="rId29"/>
    <p:sldId id="302" r:id="rId30"/>
    <p:sldId id="303" r:id="rId31"/>
    <p:sldId id="269" r:id="rId3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CFEF50"/>
    <a:srgbClr val="B9DFCA"/>
    <a:srgbClr val="7F6000"/>
    <a:srgbClr val="044D39"/>
    <a:srgbClr val="25AD9F"/>
    <a:srgbClr val="A1D9B2"/>
    <a:srgbClr val="29998B"/>
    <a:srgbClr val="B7FFC7"/>
    <a:srgbClr val="4B87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96" autoAdjust="0"/>
    <p:restoredTop sz="94660"/>
  </p:normalViewPr>
  <p:slideViewPr>
    <p:cSldViewPr snapToGrid="0">
      <p:cViewPr varScale="1">
        <p:scale>
          <a:sx n="79" d="100"/>
          <a:sy n="79" d="100"/>
        </p:scale>
        <p:origin x="53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24T05:38:43.40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24T05:38:43.9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jp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2A4FB-5FC9-454D-B66D-42E7487AA760}" type="datetimeFigureOut">
              <a:rPr lang="en-001" smtClean="0"/>
              <a:t>25/11/2022</a:t>
            </a:fld>
            <a:endParaRPr lang="en-00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00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306DB-E6E9-479F-A667-B159FB924F6A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412025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9f7da507fa_4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19f7da507fa_4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9f7da507fa_68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Sure u have newest apt version</a:t>
            </a:r>
            <a:endParaRPr/>
          </a:p>
        </p:txBody>
      </p:sp>
      <p:sp>
        <p:nvSpPr>
          <p:cNvPr id="519" name="Google Shape;519;g19f7da507fa_68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9f7da507f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g19f7da507f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9f7da507fa_68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95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Classless Inter-Domain Routing</a:t>
            </a:r>
            <a:endParaRPr sz="295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00"/>
          </a:p>
        </p:txBody>
      </p:sp>
      <p:sp>
        <p:nvSpPr>
          <p:cNvPr id="548" name="Google Shape;548;g19f7da507fa_68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9f7da507fa_68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After install successful use this command to check  snort verion</a:t>
            </a:r>
            <a:endParaRPr/>
          </a:p>
        </p:txBody>
      </p:sp>
      <p:sp>
        <p:nvSpPr>
          <p:cNvPr id="563" name="Google Shape;563;g19f7da507fa_68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9f7da507fa_68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g19f7da507fa_68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63827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9f7da507fa_68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basic level we use community rule which is downloaded from snort.org </a:t>
            </a:r>
            <a:endParaRPr/>
          </a:p>
        </p:txBody>
      </p:sp>
      <p:sp>
        <p:nvSpPr>
          <p:cNvPr id="578" name="Google Shape;578;g19f7da507fa_68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9f7da507fa_68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g19f7da507fa_68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9f7da507fa_68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g19f7da507fa_68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9f7da507fa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9f7da507fa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19f7da507fa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g19f7da507fa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19f7da507f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g19f7da507f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9f7da507fa_4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g19f7da507fa_4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9f7da507f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Sure u have newest apt version</a:t>
            </a:r>
            <a:endParaRPr/>
          </a:p>
        </p:txBody>
      </p:sp>
      <p:sp>
        <p:nvSpPr>
          <p:cNvPr id="504" name="Google Shape;504;g19f7da507f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7634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9f7da507f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Sure u have newest apt version</a:t>
            </a:r>
            <a:endParaRPr/>
          </a:p>
        </p:txBody>
      </p:sp>
      <p:sp>
        <p:nvSpPr>
          <p:cNvPr id="504" name="Google Shape;504;g19f7da507f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3568D-7016-4AE0-9273-C2FA22B9A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DB41A-7998-4A22-B70D-180794809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406A6-923E-480D-A58A-671A31FF4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89385-9321-45F5-97B4-B5174A480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DD98D-A571-402A-A9D7-958A2FE9A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68736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F66B-B998-4E34-8F00-4CEC0BD4A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19740D-A360-4585-B6BA-5BA9042151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21CE6-18DE-4A88-A4FD-4671EB7A1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3F8ED-66D7-4559-B09D-410F25599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092FB-539D-4B3F-B307-D729559EE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39856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BF9522-24D0-4CF6-8596-0186532D6B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1948E-2158-4668-9E77-4329701B06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BB34D-D52A-45E3-A398-699B5999F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1DCE6-62D9-4F22-A121-B0A62756E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A7669-B068-4C8D-B05D-95A9EEDEC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0031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4C174-E6D3-4955-A7DF-1A03EBFD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4D402-00FC-4B9C-8570-B31BC1741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18731-D40B-4A08-A761-A489F2366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2D039-D4DC-491C-8DC3-50D092DEA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3219A-CDB6-4839-8C20-82B3C621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21216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E4BEE-9B04-47B4-A27E-AD52F9390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FFBF1-6A29-43EE-A758-26EFA0005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0694A-C7F6-4B66-88F7-70D9B4DBC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EEF4A-8462-43F3-9C1D-5844F7096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A8D43-58BC-419C-9E21-FA158AC5A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23002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AC84-7CED-40A4-80FE-E239E065E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95FFE-2278-4DE1-AF0F-8C735393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EECCE2-AEAF-47C7-9CD9-D66D2C2EF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A67D81-538C-468D-91A3-6D0505D62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02784-8CED-44E1-ACD7-6F8485B87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BE2299-A902-4A25-9E66-F099B4A8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42266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F5EBF-AA04-4AE7-B6F2-5081BF54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011493-9E3C-4D51-824A-43C4E7215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49D89-8CA8-48F3-AAA1-329DD37389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7B05F5-3A3C-4A1A-B247-726BFD1477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6CA887-8C3D-42F6-B59B-709856DC1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F93BC5-2449-4820-8341-2EBA7DA38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E2A59B-9998-4853-81D2-290D95107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2AEDE3-9094-41C4-90D1-F6BF54968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97831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5C5F2-E938-4DC5-81A0-7F1D79739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968151-B663-47CE-AD2C-E1CB757DC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15C63E-1A3F-4115-8B94-49E4586DE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16BD2-2563-4272-9228-2DDE95FAE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56480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856724-A2E2-4BA0-999D-B975DC0C8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6F0094-0F44-4376-9706-E962D6012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C887B5-C7EA-4F63-BFC2-5BFE21D62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34104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0AEE-379D-4DE9-A6D6-5CCBF09E2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4383C-58A6-4B9E-8B52-2A804304B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F77A5-DD38-42AF-9114-929512FAA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CA4204-B000-495C-9DCB-58649042E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BEF66-D700-45DB-86A7-157272B68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5E78B-C3CF-4781-8014-CEC46F6A9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38463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1A9ED-E948-4448-9275-13EECB6BF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C807A3-45F6-4EA9-8F06-4587BA6BCD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1341B5-36BB-4ECA-9BFF-6A54DB98D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80DD2E-3BC0-4118-A311-546E23EF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40142-29CF-4218-9E10-5A90E6455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872EBC-3952-4AB4-8B0E-731A2323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92716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3B45BE-48CA-4E19-A70E-18C9791B3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24975-A1F7-43B7-8637-7F35755A4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3284A-D175-44A2-81B5-ABB6B6BE78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38154-F75D-480C-A9A8-77A8F9489176}" type="datetimeFigureOut">
              <a:rPr lang="vi-VN" smtClean="0"/>
              <a:t>25/11/2022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CEE24-D2AC-4080-B2FB-ECDDC42A99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20FF4-AFF7-4D4E-90EF-2A62FFAF99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23426-5B66-4DF6-96F4-0BDC268620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93365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230.png"/><Relationship Id="rId4" Type="http://schemas.openxmlformats.org/officeDocument/2006/relationships/customXml" Target="../ink/ink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2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microsoft.com/office/2007/relationships/hdphoto" Target="../media/hdphoto2.wdp"/><Relationship Id="rId18" Type="http://schemas.openxmlformats.org/officeDocument/2006/relationships/image" Target="../media/image15.gif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openxmlformats.org/officeDocument/2006/relationships/image" Target="../media/image14.gif"/><Relationship Id="rId2" Type="http://schemas.openxmlformats.org/officeDocument/2006/relationships/image" Target="../media/image2.jp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jpg"/><Relationship Id="rId15" Type="http://schemas.microsoft.com/office/2007/relationships/hdphoto" Target="../media/hdphoto3.wdp"/><Relationship Id="rId10" Type="http://schemas.openxmlformats.org/officeDocument/2006/relationships/image" Target="../media/image9.jpg"/><Relationship Id="rId19" Type="http://schemas.openxmlformats.org/officeDocument/2006/relationships/image" Target="../media/image16.gif"/><Relationship Id="rId4" Type="http://schemas.openxmlformats.org/officeDocument/2006/relationships/image" Target="../media/image4.jpg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25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Relationship Id="rId9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gif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19.png"/><Relationship Id="rId5" Type="http://schemas.openxmlformats.org/officeDocument/2006/relationships/image" Target="../media/image46.png"/><Relationship Id="rId10" Type="http://schemas.openxmlformats.org/officeDocument/2006/relationships/image" Target="../media/image51.png"/><Relationship Id="rId4" Type="http://schemas.openxmlformats.org/officeDocument/2006/relationships/image" Target="../media/image45.png"/><Relationship Id="rId9" Type="http://schemas.openxmlformats.org/officeDocument/2006/relationships/image" Target="../media/image50.jp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19.png"/><Relationship Id="rId5" Type="http://schemas.openxmlformats.org/officeDocument/2006/relationships/image" Target="../media/image46.png"/><Relationship Id="rId10" Type="http://schemas.openxmlformats.org/officeDocument/2006/relationships/image" Target="../media/image52.png"/><Relationship Id="rId4" Type="http://schemas.openxmlformats.org/officeDocument/2006/relationships/image" Target="../media/image45.png"/><Relationship Id="rId9" Type="http://schemas.openxmlformats.org/officeDocument/2006/relationships/image" Target="../media/image50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gif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8.png"/><Relationship Id="rId1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12" Type="http://schemas.openxmlformats.org/officeDocument/2006/relationships/image" Target="../media/image17.png"/><Relationship Id="rId17" Type="http://schemas.microsoft.com/office/2007/relationships/hdphoto" Target="../media/hdphoto3.wdp"/><Relationship Id="rId2" Type="http://schemas.openxmlformats.org/officeDocument/2006/relationships/image" Target="../media/image2.jpg"/><Relationship Id="rId16" Type="http://schemas.openxmlformats.org/officeDocument/2006/relationships/image" Target="../media/image12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jpg"/><Relationship Id="rId15" Type="http://schemas.microsoft.com/office/2007/relationships/hdphoto" Target="../media/hdphoto2.wdp"/><Relationship Id="rId10" Type="http://schemas.openxmlformats.org/officeDocument/2006/relationships/image" Target="../media/image9.jpg"/><Relationship Id="rId19" Type="http://schemas.openxmlformats.org/officeDocument/2006/relationships/image" Target="../media/image16.gif"/><Relationship Id="rId4" Type="http://schemas.openxmlformats.org/officeDocument/2006/relationships/image" Target="../media/image4.jpg"/><Relationship Id="rId9" Type="http://schemas.openxmlformats.org/officeDocument/2006/relationships/image" Target="../media/image8.png"/><Relationship Id="rId1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22.png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FB8FF3B-1748-440B-9309-44574B4A690B}"/>
              </a:ext>
            </a:extLst>
          </p:cNvPr>
          <p:cNvSpPr/>
          <p:nvPr/>
        </p:nvSpPr>
        <p:spPr>
          <a:xfrm>
            <a:off x="5400675" y="1114425"/>
            <a:ext cx="2000250" cy="923925"/>
          </a:xfrm>
          <a:prstGeom prst="rect">
            <a:avLst/>
          </a:prstGeom>
          <a:solidFill>
            <a:srgbClr val="5B81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4FF4F94-7A56-4855-92BD-C17007CDBB68}"/>
              </a:ext>
            </a:extLst>
          </p:cNvPr>
          <p:cNvGrpSpPr/>
          <p:nvPr/>
        </p:nvGrpSpPr>
        <p:grpSpPr>
          <a:xfrm>
            <a:off x="4204447" y="884188"/>
            <a:ext cx="3783106" cy="1984563"/>
            <a:chOff x="4204447" y="884188"/>
            <a:chExt cx="3783106" cy="19845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7F09A7-7AF1-4E6A-A018-1160BC3932AC}"/>
                </a:ext>
              </a:extLst>
            </p:cNvPr>
            <p:cNvSpPr txBox="1"/>
            <p:nvPr/>
          </p:nvSpPr>
          <p:spPr>
            <a:xfrm>
              <a:off x="4204447" y="884188"/>
              <a:ext cx="378310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ln w="28575">
                    <a:solidFill>
                      <a:srgbClr val="5F0B09"/>
                    </a:solidFill>
                  </a:ln>
                  <a:solidFill>
                    <a:srgbClr val="D45641"/>
                  </a:solidFill>
                  <a:latin typeface="Mklatin" panose="02000805020000020003" pitchFamily="2" charset="0"/>
                </a:rPr>
                <a:t>GROUP</a:t>
              </a:r>
              <a:endParaRPr lang="vi-VN" sz="7200" b="1" dirty="0">
                <a:ln w="28575">
                  <a:solidFill>
                    <a:srgbClr val="5F0B09"/>
                  </a:solidFill>
                </a:ln>
                <a:solidFill>
                  <a:srgbClr val="D4564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9DAD319-143A-4BC6-B840-AE8CA6283536}"/>
                </a:ext>
              </a:extLst>
            </p:cNvPr>
            <p:cNvSpPr txBox="1"/>
            <p:nvPr/>
          </p:nvSpPr>
          <p:spPr>
            <a:xfrm>
              <a:off x="4204447" y="1668422"/>
              <a:ext cx="378310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ln w="28575">
                    <a:solidFill>
                      <a:srgbClr val="5F0B09"/>
                    </a:solidFill>
                  </a:ln>
                  <a:solidFill>
                    <a:srgbClr val="D45641"/>
                  </a:solidFill>
                  <a:latin typeface="Mklatin" panose="02000805020000020003" pitchFamily="2" charset="0"/>
                </a:rPr>
                <a:t>Four</a:t>
              </a:r>
              <a:endParaRPr lang="vi-VN" sz="7200" b="1" dirty="0">
                <a:ln w="28575">
                  <a:solidFill>
                    <a:srgbClr val="5F0B09"/>
                  </a:solidFill>
                </a:ln>
                <a:solidFill>
                  <a:srgbClr val="D45641"/>
                </a:solidFill>
              </a:endParaRPr>
            </a:p>
          </p:txBody>
        </p:sp>
      </p:grpSp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DA302C8F-93B5-46D3-BD13-23BD360697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2463" r="224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13" t="14920" r="76287" b="13876"/>
          <a:stretch/>
        </p:blipFill>
        <p:spPr>
          <a:xfrm rot="5400000">
            <a:off x="-2245556" y="233598"/>
            <a:ext cx="723778" cy="4069976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85A96284-F9E9-4A73-84C5-2E6B23FDD5E7}"/>
              </a:ext>
            </a:extLst>
          </p:cNvPr>
          <p:cNvGrpSpPr/>
          <p:nvPr/>
        </p:nvGrpSpPr>
        <p:grpSpPr>
          <a:xfrm>
            <a:off x="4918685" y="1668422"/>
            <a:ext cx="1949980" cy="1200329"/>
            <a:chOff x="4918685" y="1668422"/>
            <a:chExt cx="1949980" cy="120032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1F3CB7-C127-43B0-BDF4-0613407548A6}"/>
                </a:ext>
              </a:extLst>
            </p:cNvPr>
            <p:cNvSpPr txBox="1"/>
            <p:nvPr/>
          </p:nvSpPr>
          <p:spPr>
            <a:xfrm>
              <a:off x="5932934" y="1668422"/>
              <a:ext cx="93573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ln w="28575">
                    <a:solidFill>
                      <a:srgbClr val="5F0B09"/>
                    </a:solidFill>
                  </a:ln>
                  <a:solidFill>
                    <a:srgbClr val="D45641"/>
                  </a:solidFill>
                  <a:latin typeface="Mklatin" panose="02000805020000020003" pitchFamily="2" charset="0"/>
                </a:rPr>
                <a:t>u</a:t>
              </a:r>
              <a:endParaRPr lang="vi-VN" sz="7200" b="1" dirty="0">
                <a:ln w="28575">
                  <a:solidFill>
                    <a:srgbClr val="5F0B09"/>
                  </a:solidFill>
                </a:ln>
                <a:solidFill>
                  <a:srgbClr val="D4564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277BDBA-5BFE-4FF7-A705-58915D2F31B0}"/>
                </a:ext>
              </a:extLst>
            </p:cNvPr>
            <p:cNvSpPr txBox="1"/>
            <p:nvPr/>
          </p:nvSpPr>
          <p:spPr>
            <a:xfrm>
              <a:off x="4918685" y="1668422"/>
              <a:ext cx="101424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ln w="28575">
                    <a:solidFill>
                      <a:srgbClr val="5F0B09"/>
                    </a:solidFill>
                  </a:ln>
                  <a:solidFill>
                    <a:srgbClr val="D45641"/>
                  </a:solidFill>
                  <a:latin typeface="Mklatin" panose="02000805020000020003" pitchFamily="2" charset="0"/>
                </a:rPr>
                <a:t>F</a:t>
              </a:r>
              <a:endParaRPr lang="vi-VN" sz="7200" b="1" dirty="0">
                <a:ln w="28575">
                  <a:solidFill>
                    <a:srgbClr val="5F0B09"/>
                  </a:solidFill>
                </a:ln>
                <a:solidFill>
                  <a:srgbClr val="D4564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818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2.70833E-6 2.96296E-6 L 0.62279 2.96296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1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A5002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42" name="Google Shape;342;p15" descr="A picture containing text, vector graphics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2458696" y="-71351"/>
            <a:ext cx="2523295" cy="315411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15"/>
          <p:cNvSpPr/>
          <p:nvPr/>
        </p:nvSpPr>
        <p:spPr>
          <a:xfrm>
            <a:off x="0" y="-23334"/>
            <a:ext cx="12192000" cy="1117933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44" name="Google Shape;344;p15"/>
          <p:cNvSpPr txBox="1"/>
          <p:nvPr/>
        </p:nvSpPr>
        <p:spPr>
          <a:xfrm>
            <a:off x="4051872" y="137509"/>
            <a:ext cx="511200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C4E0B2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1.  Introduction</a:t>
            </a:r>
            <a:endParaRPr sz="4800">
              <a:solidFill>
                <a:srgbClr val="C4E0B2"/>
              </a:solidFill>
              <a:latin typeface="Bree Serif" panose="02000503040000020004"/>
              <a:ea typeface="Bree Serif" panose="02000503040000020004"/>
              <a:cs typeface="Bree Serif" panose="02000503040000020004"/>
              <a:sym typeface="Bree Serif" panose="02000503040000020004"/>
            </a:endParaRPr>
          </a:p>
        </p:txBody>
      </p:sp>
      <p:pic>
        <p:nvPicPr>
          <p:cNvPr id="345" name="Google Shape;345;p15" descr="Logo&#10;&#10;Description automatically generated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48600" y="24057"/>
            <a:ext cx="1877336" cy="10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15"/>
          <p:cNvSpPr txBox="1"/>
          <p:nvPr/>
        </p:nvSpPr>
        <p:spPr>
          <a:xfrm>
            <a:off x="425737" y="1184716"/>
            <a:ext cx="1157079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5F0B09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Rulesets</a:t>
            </a:r>
          </a:p>
        </p:txBody>
      </p:sp>
      <p:sp>
        <p:nvSpPr>
          <p:cNvPr id="347" name="Google Shape;347;p15"/>
          <p:cNvSpPr txBox="1"/>
          <p:nvPr/>
        </p:nvSpPr>
        <p:spPr>
          <a:xfrm>
            <a:off x="425737" y="2677457"/>
            <a:ext cx="11728174" cy="415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5F0B09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Rule is a set of description languages, it works with the detection engine to detect the intrusion.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>
              <a:solidFill>
                <a:srgbClr val="5F0B09"/>
              </a:solidFill>
              <a:latin typeface="Bree Serif" panose="02000503040000020004"/>
              <a:ea typeface="Bree Serif" panose="02000503040000020004"/>
              <a:cs typeface="Bree Serif" panose="02000503040000020004"/>
              <a:sym typeface="Bree Serif" panose="020005030400000200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5F0B09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Rules can be written in </a:t>
            </a:r>
            <a:r>
              <a:rPr lang="en-US" sz="3600">
                <a:solidFill>
                  <a:srgbClr val="5F0B09"/>
                </a:solidFill>
                <a:latin typeface="Consolas" panose="020B0609020204030204"/>
                <a:ea typeface="Consolas" panose="020B0609020204030204"/>
                <a:cs typeface="Consolas" panose="020B0609020204030204"/>
                <a:sym typeface="Consolas" panose="020B0609020204030204"/>
              </a:rPr>
              <a:t>/etc/snort/rules/local.rules</a:t>
            </a:r>
            <a:endParaRPr sz="3600">
              <a:solidFill>
                <a:srgbClr val="5F0B09"/>
              </a:solidFill>
              <a:latin typeface="Consolas" panose="020B0609020204030204"/>
              <a:ea typeface="Consolas" panose="020B0609020204030204"/>
              <a:cs typeface="Consolas" panose="020B0609020204030204"/>
              <a:sym typeface="Consolas" panose="020B0609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>
              <a:solidFill>
                <a:srgbClr val="5F0B09"/>
              </a:solidFill>
              <a:latin typeface="Bree Serif" panose="02000503040000020004"/>
              <a:ea typeface="Bree Serif" panose="02000503040000020004"/>
              <a:cs typeface="Bree Serif" panose="02000503040000020004"/>
              <a:sym typeface="Bree Serif" panose="0200050304000002000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A5002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53" name="Google Shape;353;p16" descr="A picture containing text, vector graphics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2458696" y="-71351"/>
            <a:ext cx="2523295" cy="3154119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16"/>
          <p:cNvSpPr/>
          <p:nvPr/>
        </p:nvSpPr>
        <p:spPr>
          <a:xfrm>
            <a:off x="0" y="-23334"/>
            <a:ext cx="12192000" cy="1117933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55" name="Google Shape;355;p16"/>
          <p:cNvSpPr txBox="1"/>
          <p:nvPr/>
        </p:nvSpPr>
        <p:spPr>
          <a:xfrm>
            <a:off x="4051872" y="137509"/>
            <a:ext cx="511200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C4E0B2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1.  Introduction</a:t>
            </a:r>
            <a:endParaRPr sz="4800">
              <a:solidFill>
                <a:srgbClr val="C4E0B2"/>
              </a:solidFill>
              <a:latin typeface="Bree Serif" panose="02000503040000020004"/>
              <a:ea typeface="Bree Serif" panose="02000503040000020004"/>
              <a:cs typeface="Bree Serif" panose="02000503040000020004"/>
              <a:sym typeface="Bree Serif" panose="02000503040000020004"/>
            </a:endParaRPr>
          </a:p>
        </p:txBody>
      </p:sp>
      <p:pic>
        <p:nvPicPr>
          <p:cNvPr id="356" name="Google Shape;356;p16" descr="Logo&#10;&#10;Description automatically generated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48600" y="24057"/>
            <a:ext cx="1877336" cy="10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16"/>
          <p:cNvSpPr txBox="1"/>
          <p:nvPr/>
        </p:nvSpPr>
        <p:spPr>
          <a:xfrm>
            <a:off x="425737" y="1184716"/>
            <a:ext cx="1157079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5F0B09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Rulesets</a:t>
            </a:r>
          </a:p>
        </p:txBody>
      </p:sp>
      <p:sp>
        <p:nvSpPr>
          <p:cNvPr id="358" name="Google Shape;358;p16"/>
          <p:cNvSpPr txBox="1"/>
          <p:nvPr/>
        </p:nvSpPr>
        <p:spPr>
          <a:xfrm>
            <a:off x="834888" y="2467775"/>
            <a:ext cx="11161643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5F0B09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Snort rules are divided into two logical section: rule header and rule options</a:t>
            </a:r>
          </a:p>
        </p:txBody>
      </p:sp>
      <p:sp>
        <p:nvSpPr>
          <p:cNvPr id="359" name="Google Shape;359;p16"/>
          <p:cNvSpPr/>
          <p:nvPr/>
        </p:nvSpPr>
        <p:spPr>
          <a:xfrm>
            <a:off x="425737" y="4347662"/>
            <a:ext cx="11570794" cy="144655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C00000"/>
                </a:solidFill>
                <a:latin typeface="Consolas" panose="020B0609020204030204"/>
                <a:ea typeface="Consolas" panose="020B0609020204030204"/>
                <a:cs typeface="Consolas" panose="020B0609020204030204"/>
                <a:sym typeface="Consolas" panose="020B0609020204030204"/>
              </a:rPr>
              <a:t>alert </a:t>
            </a:r>
            <a:r>
              <a:rPr lang="en-US" sz="2800">
                <a:solidFill>
                  <a:schemeClr val="dk1"/>
                </a:solidFill>
                <a:latin typeface="Consolas" panose="020B0609020204030204"/>
                <a:ea typeface="Consolas" panose="020B0609020204030204"/>
                <a:cs typeface="Consolas" panose="020B0609020204030204"/>
                <a:sym typeface="Consolas" panose="020B0609020204030204"/>
              </a:rPr>
              <a:t>tcp any any -&gt; 192.168.1.0/24 1337 (content:”hacked”; msg:”hack attempt”; sid:10000000;)</a:t>
            </a:r>
            <a:endParaRPr sz="2800">
              <a:solidFill>
                <a:schemeClr val="dk1"/>
              </a:solidFill>
              <a:latin typeface="Consolas" panose="020B0609020204030204"/>
              <a:ea typeface="Consolas" panose="020B0609020204030204"/>
              <a:cs typeface="Consolas" panose="020B0609020204030204"/>
              <a:sym typeface="Consolas" panose="020B0609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333E99-A331-47D0-84C1-96A3B0E76A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vi-VN" dirty="0">
              <a:solidFill>
                <a:srgbClr val="A50021"/>
              </a:solidFill>
            </a:endParaRPr>
          </a:p>
        </p:txBody>
      </p:sp>
      <p:pic>
        <p:nvPicPr>
          <p:cNvPr id="7" name="Picture 6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4B10D457-98EF-4265-A862-DA4B5CB72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8696" y="-71351"/>
            <a:ext cx="2523295" cy="315411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F5C9EB6-2D8D-4CA7-8EEC-26539E783F64}"/>
              </a:ext>
            </a:extLst>
          </p:cNvPr>
          <p:cNvSpPr/>
          <p:nvPr/>
        </p:nvSpPr>
        <p:spPr>
          <a:xfrm>
            <a:off x="0" y="-23334"/>
            <a:ext cx="12192000" cy="1117933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4775DB-848A-48D1-8F8F-2EF9818105C1}"/>
              </a:ext>
            </a:extLst>
          </p:cNvPr>
          <p:cNvSpPr txBox="1"/>
          <p:nvPr/>
        </p:nvSpPr>
        <p:spPr>
          <a:xfrm>
            <a:off x="4051872" y="137509"/>
            <a:ext cx="5112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ree Serif" panose="02000503040000020004" pitchFamily="50" charset="0"/>
              </a:rPr>
              <a:t>1.  Introduction</a:t>
            </a:r>
            <a:endParaRPr lang="vi-VN" sz="480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ree Serif" panose="02000503040000020004" pitchFamily="50" charset="0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CD1283DB-3EF5-132F-F601-8A6A8EB08A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00" y="24057"/>
            <a:ext cx="1877336" cy="1023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4A39C9-5FF5-D843-341F-CE59CB5F637C}"/>
              </a:ext>
            </a:extLst>
          </p:cNvPr>
          <p:cNvSpPr txBox="1"/>
          <p:nvPr/>
        </p:nvSpPr>
        <p:spPr>
          <a:xfrm>
            <a:off x="425737" y="1184716"/>
            <a:ext cx="115707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5F0B09"/>
                </a:solidFill>
                <a:latin typeface="Bree Serif" panose="02000503040000020004"/>
              </a:rPr>
              <a:t>Rulesets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BEC6B-4D39-073D-23C1-A8B55CDB2272}"/>
              </a:ext>
            </a:extLst>
          </p:cNvPr>
          <p:cNvSpPr txBox="1"/>
          <p:nvPr/>
        </p:nvSpPr>
        <p:spPr>
          <a:xfrm>
            <a:off x="578380" y="4361547"/>
            <a:ext cx="64004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C00000"/>
                </a:solidFill>
                <a:latin typeface="Consolas" panose="020B0609020204030204" pitchFamily="49" charset="0"/>
              </a:rPr>
              <a:t>alert </a:t>
            </a:r>
            <a:r>
              <a:rPr lang="en-US" sz="3000" dirty="0" err="1">
                <a:latin typeface="Consolas" panose="020B0609020204030204" pitchFamily="49" charset="0"/>
              </a:rPr>
              <a:t>tcp</a:t>
            </a:r>
            <a:r>
              <a:rPr lang="en-US" sz="3000" dirty="0">
                <a:latin typeface="Consolas" panose="020B0609020204030204" pitchFamily="49" charset="0"/>
              </a:rPr>
              <a:t> any </a:t>
            </a:r>
            <a:r>
              <a:rPr lang="en-US" sz="3000" dirty="0" err="1">
                <a:latin typeface="Consolas" panose="020B0609020204030204" pitchFamily="49" charset="0"/>
              </a:rPr>
              <a:t>any</a:t>
            </a:r>
            <a:r>
              <a:rPr lang="en-US" sz="3000" dirty="0">
                <a:latin typeface="Consolas" panose="020B0609020204030204" pitchFamily="49" charset="0"/>
              </a:rPr>
              <a:t> -&gt; 192.168.1.0/24 1337 </a:t>
            </a:r>
            <a:endParaRPr lang="en-US" sz="3000" dirty="0">
              <a:solidFill>
                <a:srgbClr val="5F0B09"/>
              </a:solidFill>
              <a:latin typeface="Bree Serif" panose="02000503040000020004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D9EA4D98-6A3A-599A-18D3-C24295D71AAE}"/>
                  </a:ext>
                </a:extLst>
              </p14:cNvPr>
              <p14:cNvContentPartPr/>
              <p14:nvPr/>
            </p14:nvContentPartPr>
            <p14:xfrm>
              <a:off x="4512428" y="4959454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D9EA4D98-6A3A-599A-18D3-C24295D71AA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03428" y="495081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D89BA0E9-1F70-A3A9-6EA2-315E0B89E770}"/>
                  </a:ext>
                </a:extLst>
              </p14:cNvPr>
              <p14:cNvContentPartPr/>
              <p14:nvPr/>
            </p14:nvContentPartPr>
            <p14:xfrm>
              <a:off x="4830308" y="4800334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D89BA0E9-1F70-A3A9-6EA2-315E0B89E77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21308" y="4791694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727801BD-2D35-CBE7-5430-72116044D05C}"/>
              </a:ext>
            </a:extLst>
          </p:cNvPr>
          <p:cNvSpPr txBox="1"/>
          <p:nvPr/>
        </p:nvSpPr>
        <p:spPr>
          <a:xfrm>
            <a:off x="6056244" y="3934250"/>
            <a:ext cx="64004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onsolas" panose="020B0609020204030204" pitchFamily="49" charset="0"/>
              </a:rPr>
              <a:t>(</a:t>
            </a:r>
            <a:r>
              <a:rPr lang="en-US" sz="3000" dirty="0" err="1">
                <a:latin typeface="Consolas" panose="020B0609020204030204" pitchFamily="49" charset="0"/>
              </a:rPr>
              <a:t>content:”hacked</a:t>
            </a:r>
            <a:r>
              <a:rPr lang="en-US" sz="3000" dirty="0">
                <a:latin typeface="Consolas" panose="020B0609020204030204" pitchFamily="49" charset="0"/>
              </a:rPr>
              <a:t>”; </a:t>
            </a:r>
            <a:r>
              <a:rPr lang="en-US" sz="3000" dirty="0" err="1">
                <a:latin typeface="Consolas" panose="020B0609020204030204" pitchFamily="49" charset="0"/>
              </a:rPr>
              <a:t>msg:”hack</a:t>
            </a:r>
            <a:r>
              <a:rPr lang="en-US" sz="3000" dirty="0">
                <a:latin typeface="Consolas" panose="020B0609020204030204" pitchFamily="49" charset="0"/>
              </a:rPr>
              <a:t> attempt”; sid:10000000;)</a:t>
            </a:r>
            <a:endParaRPr lang="en-001" sz="3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BF3D27-DFC4-9BAC-0DC7-7422F5110F1B}"/>
              </a:ext>
            </a:extLst>
          </p:cNvPr>
          <p:cNvSpPr txBox="1"/>
          <p:nvPr/>
        </p:nvSpPr>
        <p:spPr>
          <a:xfrm>
            <a:off x="1222576" y="2943373"/>
            <a:ext cx="58374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5F0B09"/>
                </a:solidFill>
                <a:latin typeface="Bree Serif" panose="02000503040000020004"/>
              </a:rPr>
              <a:t>Rule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8F9526-80F3-0FC9-4210-6431F56A3D39}"/>
              </a:ext>
            </a:extLst>
          </p:cNvPr>
          <p:cNvSpPr txBox="1"/>
          <p:nvPr/>
        </p:nvSpPr>
        <p:spPr>
          <a:xfrm>
            <a:off x="7573616" y="2943373"/>
            <a:ext cx="58374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5F0B09"/>
                </a:solidFill>
                <a:latin typeface="Bree Serif" panose="02000503040000020004"/>
              </a:rPr>
              <a:t>Rule Options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9AA69B-6788-5F21-859E-7CD6E4654300}"/>
              </a:ext>
            </a:extLst>
          </p:cNvPr>
          <p:cNvCxnSpPr/>
          <p:nvPr/>
        </p:nvCxnSpPr>
        <p:spPr>
          <a:xfrm>
            <a:off x="5645426" y="2215695"/>
            <a:ext cx="0" cy="382729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07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6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552 -0.02176 L 0.27825 -0.15903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30" y="-6875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74 -0.03565 L 0.28685 -0.10718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66" y="-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9f7da507fa_4_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A5002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1" name="Google Shape;421;g19f7da507fa_4_26" descr="A picture containing text, vector graphic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58696" y="-71351"/>
            <a:ext cx="2523295" cy="3154119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g19f7da507fa_4_26"/>
          <p:cNvSpPr/>
          <p:nvPr/>
        </p:nvSpPr>
        <p:spPr>
          <a:xfrm>
            <a:off x="0" y="-23334"/>
            <a:ext cx="12192000" cy="1117800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g19f7da507fa_4_26"/>
          <p:cNvSpPr txBox="1"/>
          <p:nvPr/>
        </p:nvSpPr>
        <p:spPr>
          <a:xfrm>
            <a:off x="4051872" y="137509"/>
            <a:ext cx="5112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C4E0B2"/>
                </a:solidFill>
                <a:latin typeface="Bree Serif"/>
                <a:ea typeface="Bree Serif"/>
                <a:cs typeface="Bree Serif"/>
                <a:sym typeface="Bree Serif"/>
              </a:rPr>
              <a:t>1.  Introduction</a:t>
            </a:r>
            <a:endParaRPr sz="4800">
              <a:solidFill>
                <a:srgbClr val="C4E0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424" name="Google Shape;424;g19f7da507fa_4_26" descr="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8600" y="24057"/>
            <a:ext cx="1877336" cy="10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g19f7da507fa_4_26"/>
          <p:cNvSpPr txBox="1"/>
          <p:nvPr/>
        </p:nvSpPr>
        <p:spPr>
          <a:xfrm>
            <a:off x="822537" y="1283454"/>
            <a:ext cx="11570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rgbClr val="5F0B09"/>
                </a:solidFill>
                <a:latin typeface="Bree Serif"/>
                <a:ea typeface="Bree Serif"/>
                <a:cs typeface="Bree Serif"/>
                <a:sym typeface="Bree Serif"/>
              </a:rPr>
              <a:t>1.3 Operation</a:t>
            </a:r>
            <a:endParaRPr sz="6000" b="1" dirty="0"/>
          </a:p>
        </p:txBody>
      </p:sp>
      <p:sp>
        <p:nvSpPr>
          <p:cNvPr id="426" name="Google Shape;426;g19f7da507fa_4_26"/>
          <p:cNvSpPr txBox="1"/>
          <p:nvPr/>
        </p:nvSpPr>
        <p:spPr>
          <a:xfrm>
            <a:off x="888000" y="2535500"/>
            <a:ext cx="11570700" cy="3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err="1">
                <a:solidFill>
                  <a:srgbClr val="5F0B09"/>
                </a:solidFill>
                <a:latin typeface="Bree Serif"/>
                <a:ea typeface="Bree Serif"/>
                <a:cs typeface="Bree Serif"/>
                <a:sym typeface="Bree Serif"/>
              </a:rPr>
              <a:t>Severals</a:t>
            </a:r>
            <a:r>
              <a:rPr lang="en-US" sz="4400" dirty="0">
                <a:solidFill>
                  <a:srgbClr val="5F0B09"/>
                </a:solidFill>
                <a:latin typeface="Bree Serif"/>
                <a:ea typeface="Bree Serif"/>
                <a:cs typeface="Bree Serif"/>
                <a:sym typeface="Bree Serif"/>
              </a:rPr>
              <a:t> modes:</a:t>
            </a:r>
            <a:endParaRPr sz="4400" dirty="0">
              <a:solidFill>
                <a:srgbClr val="5F0B09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457200" marR="0" lvl="0" indent="-508000" algn="l" rtl="0">
              <a:spcBef>
                <a:spcPts val="0"/>
              </a:spcBef>
              <a:spcAft>
                <a:spcPts val="0"/>
              </a:spcAft>
              <a:buClr>
                <a:srgbClr val="5F0B09"/>
              </a:buClr>
              <a:buSzPts val="4400"/>
              <a:buFont typeface="Bree Serif"/>
              <a:buChar char="-"/>
            </a:pPr>
            <a:r>
              <a:rPr lang="en-US" sz="4400" dirty="0">
                <a:solidFill>
                  <a:srgbClr val="5F0B09"/>
                </a:solidFill>
                <a:latin typeface="Bree Serif"/>
                <a:ea typeface="Bree Serif"/>
                <a:cs typeface="Bree Serif"/>
                <a:sym typeface="Bree Serif"/>
              </a:rPr>
              <a:t>Sniffer Mode.</a:t>
            </a:r>
            <a:endParaRPr sz="4400" dirty="0">
              <a:solidFill>
                <a:srgbClr val="5F0B09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457200" marR="0" lvl="0" indent="-508000" algn="l" rtl="0">
              <a:spcBef>
                <a:spcPts val="0"/>
              </a:spcBef>
              <a:spcAft>
                <a:spcPts val="0"/>
              </a:spcAft>
              <a:buClr>
                <a:srgbClr val="5F0B09"/>
              </a:buClr>
              <a:buSzPts val="4400"/>
              <a:buFont typeface="Bree Serif"/>
              <a:buChar char="-"/>
            </a:pPr>
            <a:r>
              <a:rPr lang="en-US" sz="4400" dirty="0">
                <a:solidFill>
                  <a:srgbClr val="5F0B09"/>
                </a:solidFill>
                <a:latin typeface="Bree Serif"/>
                <a:ea typeface="Bree Serif"/>
                <a:cs typeface="Bree Serif"/>
                <a:sym typeface="Bree Serif"/>
              </a:rPr>
              <a:t>Logging Mode.</a:t>
            </a:r>
            <a:endParaRPr sz="4400" dirty="0">
              <a:solidFill>
                <a:srgbClr val="5F0B09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457200" marR="0" lvl="0" indent="-508000" algn="l" rtl="0">
              <a:spcBef>
                <a:spcPts val="0"/>
              </a:spcBef>
              <a:spcAft>
                <a:spcPts val="0"/>
              </a:spcAft>
              <a:buClr>
                <a:srgbClr val="5F0B09"/>
              </a:buClr>
              <a:buSzPts val="4400"/>
              <a:buFont typeface="Bree Serif"/>
              <a:buChar char="-"/>
            </a:pPr>
            <a:r>
              <a:rPr lang="en-US" sz="4400" dirty="0">
                <a:solidFill>
                  <a:srgbClr val="5F0B09"/>
                </a:solidFill>
                <a:latin typeface="Bree Serif"/>
                <a:ea typeface="Bree Serif"/>
                <a:cs typeface="Bree Serif"/>
                <a:sym typeface="Bree Serif"/>
              </a:rPr>
              <a:t>Network Intrusion Detection System Mode.</a:t>
            </a:r>
            <a:endParaRPr sz="4400" dirty="0">
              <a:solidFill>
                <a:srgbClr val="5F0B09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457200" marR="0" lvl="0" indent="-508000" algn="l" rtl="0">
              <a:spcBef>
                <a:spcPts val="0"/>
              </a:spcBef>
              <a:spcAft>
                <a:spcPts val="0"/>
              </a:spcAft>
              <a:buClr>
                <a:srgbClr val="5F0B09"/>
              </a:buClr>
              <a:buSzPts val="4400"/>
              <a:buFont typeface="Bree Serif"/>
              <a:buChar char="-"/>
            </a:pPr>
            <a:r>
              <a:rPr lang="en-US" sz="4400" dirty="0">
                <a:solidFill>
                  <a:srgbClr val="5F0B09"/>
                </a:solidFill>
                <a:latin typeface="Bree Serif"/>
                <a:ea typeface="Bree Serif"/>
                <a:cs typeface="Bree Serif"/>
                <a:sym typeface="Bree Serif"/>
              </a:rPr>
              <a:t>IPS Inline Mode.</a:t>
            </a:r>
            <a:endParaRPr sz="4400" dirty="0">
              <a:solidFill>
                <a:srgbClr val="5F0B09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0" name="Google Shape;480;p19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0" cy="265814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19"/>
          <p:cNvSpPr/>
          <p:nvPr/>
        </p:nvSpPr>
        <p:spPr>
          <a:xfrm>
            <a:off x="0" y="5964865"/>
            <a:ext cx="12192000" cy="893135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2" name="Google Shape;482;p19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329610" y="3982780"/>
            <a:ext cx="2573079" cy="3430772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19"/>
          <p:cNvSpPr/>
          <p:nvPr/>
        </p:nvSpPr>
        <p:spPr>
          <a:xfrm>
            <a:off x="0" y="-1056402"/>
            <a:ext cx="12192000" cy="10207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4" name="Google Shape;484;p19"/>
          <p:cNvPicPr preferRelativeResize="0"/>
          <p:nvPr/>
        </p:nvPicPr>
        <p:blipFill rotWithShape="1">
          <a:blip r:embed="rId5">
            <a:alphaModFix/>
          </a:blip>
          <a:srcRect l="48063" t="22652" r="22984" b="30610"/>
          <a:stretch/>
        </p:blipFill>
        <p:spPr>
          <a:xfrm>
            <a:off x="4029740" y="-847834"/>
            <a:ext cx="858984" cy="780025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19"/>
          <p:cNvSpPr txBox="1"/>
          <p:nvPr/>
        </p:nvSpPr>
        <p:spPr>
          <a:xfrm>
            <a:off x="2060300" y="2524600"/>
            <a:ext cx="79539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1F3864"/>
                </a:solidFill>
                <a:latin typeface="Bree Serif"/>
                <a:ea typeface="Bree Serif"/>
                <a:cs typeface="Bree Serif"/>
                <a:sym typeface="Bree Serif"/>
              </a:rPr>
              <a:t>2. Implementation</a:t>
            </a:r>
            <a:endParaRPr sz="7200">
              <a:solidFill>
                <a:srgbClr val="1F386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486" name="Google Shape;486;p19" descr="Diagram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61132" y="171860"/>
            <a:ext cx="2900515" cy="1631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19" descr="A picture containing clipart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411036" y="5030308"/>
            <a:ext cx="1780956" cy="1335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3" name="Google Shape;493;p20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0" cy="265814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20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5" name="Google Shape;495;p20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20"/>
          <p:cNvSpPr/>
          <p:nvPr/>
        </p:nvSpPr>
        <p:spPr>
          <a:xfrm>
            <a:off x="0" y="0"/>
            <a:ext cx="12192000" cy="10207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20"/>
          <p:cNvSpPr txBox="1"/>
          <p:nvPr/>
        </p:nvSpPr>
        <p:spPr>
          <a:xfrm>
            <a:off x="95700" y="67950"/>
            <a:ext cx="89418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800" dirty="0">
                <a:solidFill>
                  <a:srgbClr val="1F3864"/>
                </a:solidFill>
                <a:latin typeface="Bree Serif"/>
                <a:ea typeface="Bree Serif"/>
                <a:cs typeface="Bree Serif"/>
                <a:sym typeface="Bree Serif"/>
              </a:rPr>
              <a:t>                       2.Implementation   </a:t>
            </a:r>
            <a:endParaRPr sz="4800" dirty="0">
              <a:solidFill>
                <a:srgbClr val="1F386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00" name="Google Shape;500;p20"/>
          <p:cNvPicPr preferRelativeResize="0"/>
          <p:nvPr/>
        </p:nvPicPr>
        <p:blipFill rotWithShape="1">
          <a:blip r:embed="rId6">
            <a:alphaModFix/>
          </a:blip>
          <a:srcRect l="48063" t="22652" r="22984" b="30610"/>
          <a:stretch/>
        </p:blipFill>
        <p:spPr>
          <a:xfrm>
            <a:off x="2169965" y="93438"/>
            <a:ext cx="858984" cy="780025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20"/>
          <p:cNvSpPr txBox="1"/>
          <p:nvPr/>
        </p:nvSpPr>
        <p:spPr>
          <a:xfrm>
            <a:off x="644400" y="2057400"/>
            <a:ext cx="6838500" cy="5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rgbClr val="1F3864"/>
                </a:solidFill>
                <a:latin typeface="Bree Serif"/>
                <a:ea typeface="Bree Serif"/>
                <a:cs typeface="Bree Serif"/>
                <a:sym typeface="Bree Serif"/>
              </a:rPr>
              <a:t>2.1 Topology</a:t>
            </a:r>
            <a:endParaRPr dirty="0">
              <a:solidFill>
                <a:srgbClr val="1F3864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rgbClr val="1F3864"/>
                </a:solidFill>
                <a:latin typeface="Bree Serif"/>
                <a:ea typeface="Bree Serif"/>
                <a:cs typeface="Bree Serif"/>
                <a:sym typeface="Bree Serif"/>
              </a:rPr>
              <a:t>2.2 Installation</a:t>
            </a:r>
            <a:endParaRPr dirty="0">
              <a:solidFill>
                <a:srgbClr val="1F3864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rgbClr val="1F3864"/>
                </a:solidFill>
                <a:latin typeface="Bree Serif"/>
                <a:ea typeface="Bree Serif"/>
                <a:cs typeface="Bree Serif"/>
                <a:sym typeface="Bree Serif"/>
              </a:rPr>
              <a:t>2.3 Configuration</a:t>
            </a:r>
            <a:endParaRPr sz="6600" dirty="0">
              <a:solidFill>
                <a:srgbClr val="1F3864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600" dirty="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600" dirty="0">
              <a:solidFill>
                <a:srgbClr val="1F386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E086431-5B5C-3941-B48D-E5B369E1A1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9f7da507fa_0_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7" name="Google Shape;507;g19f7da507fa_0_2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g19f7da507fa_0_2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9" name="Google Shape;509;g19f7da507fa_0_2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g19f7da507fa_0_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g19f7da507fa_0_2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g19f7da507fa_0_2"/>
          <p:cNvSpPr txBox="1"/>
          <p:nvPr/>
        </p:nvSpPr>
        <p:spPr>
          <a:xfrm>
            <a:off x="95693" y="67938"/>
            <a:ext cx="3933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rgbClr val="1F3864"/>
                </a:solidFill>
                <a:latin typeface="Bree Serif"/>
                <a:ea typeface="Bree Serif"/>
                <a:cs typeface="Bree Serif"/>
                <a:sym typeface="Bree Serif"/>
              </a:rPr>
              <a:t>Topology</a:t>
            </a:r>
            <a:endParaRPr lang="en-US" sz="5400" dirty="0">
              <a:solidFill>
                <a:srgbClr val="1F3864"/>
              </a:solidFill>
            </a:endParaRPr>
          </a:p>
        </p:txBody>
      </p:sp>
      <p:pic>
        <p:nvPicPr>
          <p:cNvPr id="514" name="Google Shape;514;g19f7da507fa_0_2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4029740" y="120350"/>
            <a:ext cx="858984" cy="780025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g19f7da507fa_0_2"/>
          <p:cNvSpPr txBox="1"/>
          <p:nvPr/>
        </p:nvSpPr>
        <p:spPr>
          <a:xfrm>
            <a:off x="557900" y="1496775"/>
            <a:ext cx="11321100" cy="592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5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3F7A72-F848-3538-ACD7-D6DAA5F2B5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0350" y="2461437"/>
            <a:ext cx="9581043" cy="3020464"/>
          </a:xfrm>
          <a:prstGeom prst="rect">
            <a:avLst/>
          </a:prstGeom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5BED34CF-500A-EC96-518F-457E7BC9D9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000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9f7da507fa_0_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7" name="Google Shape;507;g19f7da507fa_0_2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g19f7da507fa_0_2"/>
          <p:cNvSpPr/>
          <p:nvPr/>
        </p:nvSpPr>
        <p:spPr>
          <a:xfrm>
            <a:off x="0" y="9729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9" name="Google Shape;509;g19f7da507fa_0_2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g19f7da507fa_0_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g19f7da507fa_0_2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g19f7da507fa_0_2"/>
          <p:cNvSpPr txBox="1"/>
          <p:nvPr/>
        </p:nvSpPr>
        <p:spPr>
          <a:xfrm>
            <a:off x="95693" y="67938"/>
            <a:ext cx="3933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rgbClr val="1F3864"/>
                </a:solidFill>
                <a:latin typeface="Bree Serif"/>
                <a:ea typeface="Bree Serif"/>
                <a:cs typeface="Bree Serif"/>
                <a:sym typeface="Bree Serif"/>
              </a:rPr>
              <a:t>Installation</a:t>
            </a:r>
            <a:endParaRPr sz="5400" dirty="0">
              <a:solidFill>
                <a:srgbClr val="1F386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14" name="Google Shape;514;g19f7da507fa_0_2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4029740" y="120350"/>
            <a:ext cx="858984" cy="780025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g19f7da507fa_0_2"/>
          <p:cNvSpPr txBox="1"/>
          <p:nvPr/>
        </p:nvSpPr>
        <p:spPr>
          <a:xfrm>
            <a:off x="548172" y="1496775"/>
            <a:ext cx="11321100" cy="2177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Before install Snort:</a:t>
            </a: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50" b="1" dirty="0" err="1">
                <a:solidFill>
                  <a:schemeClr val="accent1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sudo</a:t>
            </a:r>
            <a:r>
              <a:rPr lang="en-US" sz="2650" b="1" dirty="0">
                <a:solidFill>
                  <a:schemeClr val="accent1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apt-get update</a:t>
            </a:r>
            <a:endParaRPr lang="en-001" sz="2650" b="1" dirty="0">
              <a:solidFill>
                <a:schemeClr val="accent1">
                  <a:lumMod val="50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650" b="1" dirty="0" err="1">
                <a:solidFill>
                  <a:schemeClr val="accent1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sudo</a:t>
            </a:r>
            <a:r>
              <a:rPr lang="en-001" sz="2650" b="1" dirty="0">
                <a:solidFill>
                  <a:schemeClr val="accent1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apt-get upgrade</a:t>
            </a:r>
            <a:endParaRPr sz="2650" b="1" dirty="0">
              <a:solidFill>
                <a:schemeClr val="accent1">
                  <a:lumMod val="50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 this command install Snort:</a:t>
            </a:r>
            <a:endParaRPr sz="2650" dirty="0">
              <a:solidFill>
                <a:srgbClr val="EB575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50" b="1" dirty="0" err="1">
                <a:solidFill>
                  <a:schemeClr val="accent1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sudo</a:t>
            </a:r>
            <a:r>
              <a:rPr lang="en-US" sz="2650" b="1" dirty="0">
                <a:solidFill>
                  <a:schemeClr val="accent1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apt-get install snort</a:t>
            </a:r>
            <a:endParaRPr sz="2650" b="1" dirty="0">
              <a:solidFill>
                <a:schemeClr val="accent1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6" name="Google Shape;516;g19f7da507fa_0_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7900" y="3881032"/>
            <a:ext cx="10465208" cy="92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2B300E68-5A26-703A-FECF-5B03F3E990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9f7da507fa_68_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2" name="Google Shape;522;g19f7da507fa_68_18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g19f7da507fa_68_18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26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4" name="Google Shape;524;g19f7da507fa_68_18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g19f7da507fa_68_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g19f7da507fa_68_18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8" name="Google Shape;528;g19f7da507fa_68_18"/>
          <p:cNvSpPr txBox="1"/>
          <p:nvPr/>
        </p:nvSpPr>
        <p:spPr>
          <a:xfrm>
            <a:off x="95693" y="67938"/>
            <a:ext cx="3933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1F3864"/>
                </a:solidFill>
                <a:latin typeface="Bree Serif"/>
                <a:ea typeface="Bree Serif"/>
                <a:cs typeface="Bree Serif"/>
                <a:sym typeface="Bree Serif"/>
              </a:rPr>
              <a:t>Installation</a:t>
            </a:r>
            <a:endParaRPr sz="5400">
              <a:solidFill>
                <a:srgbClr val="1F386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29" name="Google Shape;529;g19f7da507fa_68_18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4029740" y="120350"/>
            <a:ext cx="858984" cy="78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g19f7da507fa_68_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30750" y="1422363"/>
            <a:ext cx="8330499" cy="492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BB4EE4A5-9DB0-B92A-15CB-09AD0E3C12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9f7da507fa_0_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6" name="Google Shape;536;g19f7da507fa_0_15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g19f7da507fa_0_15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8" name="Google Shape;538;g19f7da507fa_0_15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g19f7da507fa_0_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g19f7da507fa_0_15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g19f7da507fa_0_15"/>
          <p:cNvSpPr txBox="1"/>
          <p:nvPr/>
        </p:nvSpPr>
        <p:spPr>
          <a:xfrm>
            <a:off x="95693" y="67938"/>
            <a:ext cx="39339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>
                <a:solidFill>
                  <a:srgbClr val="1F3864"/>
                </a:solidFill>
                <a:latin typeface="Caveat"/>
                <a:ea typeface="Caveat"/>
                <a:cs typeface="Caveat"/>
                <a:sym typeface="Caveat"/>
              </a:rPr>
              <a:t>Installation</a:t>
            </a:r>
            <a:endParaRPr sz="6100">
              <a:solidFill>
                <a:srgbClr val="1F3864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43" name="Google Shape;543;g19f7da507fa_0_15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4029740" y="120350"/>
            <a:ext cx="858984" cy="780025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g19f7da507fa_0_15"/>
          <p:cNvSpPr txBox="1"/>
          <p:nvPr/>
        </p:nvSpPr>
        <p:spPr>
          <a:xfrm>
            <a:off x="721200" y="1099338"/>
            <a:ext cx="107496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your interface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5" name="Google Shape;545;g19f7da507fa_0_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97400" y="1711200"/>
            <a:ext cx="8405125" cy="497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810BA3B-3985-A3AE-AA75-D05780998D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calendar&#10;&#10;Description automatically generated">
            <a:extLst>
              <a:ext uri="{FF2B5EF4-FFF2-40B4-BE49-F238E27FC236}">
                <a16:creationId xmlns:a16="http://schemas.microsoft.com/office/drawing/2014/main" id="{CD3BCACE-BA5D-4D5E-AA26-6D9DBB2B0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01640C4-66B8-4C17-9671-5DF126A47E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FC9707-D139-457D-A44B-4EC41B8D35A1}"/>
              </a:ext>
            </a:extLst>
          </p:cNvPr>
          <p:cNvSpPr/>
          <p:nvPr/>
        </p:nvSpPr>
        <p:spPr>
          <a:xfrm>
            <a:off x="0" y="0"/>
            <a:ext cx="12192000" cy="1022555"/>
          </a:xfrm>
          <a:prstGeom prst="rect">
            <a:avLst/>
          </a:prstGeom>
          <a:solidFill>
            <a:srgbClr val="F35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11636E0E-8C35-4C18-BA90-F3E00496F6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33" b="26134"/>
          <a:stretch/>
        </p:blipFill>
        <p:spPr>
          <a:xfrm>
            <a:off x="0" y="-64969"/>
            <a:ext cx="2455594" cy="11524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089131E-7759-4AC9-AA9D-30FCEC991B0D}"/>
              </a:ext>
            </a:extLst>
          </p:cNvPr>
          <p:cNvSpPr txBox="1"/>
          <p:nvPr/>
        </p:nvSpPr>
        <p:spPr>
          <a:xfrm>
            <a:off x="3030313" y="-50826"/>
            <a:ext cx="82327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>
                <a:ln w="28575">
                  <a:solidFill>
                    <a:srgbClr val="5F0B09"/>
                  </a:solidFill>
                </a:ln>
                <a:solidFill>
                  <a:srgbClr val="D45641"/>
                </a:solidFill>
                <a:latin typeface="Mklatin" panose="02000805020000020003" pitchFamily="2" charset="0"/>
              </a:rPr>
              <a:t>GROUP MEMBERS</a:t>
            </a:r>
            <a:endParaRPr lang="vi-VN" sz="6600" b="1">
              <a:ln w="28575">
                <a:solidFill>
                  <a:srgbClr val="5F0B09"/>
                </a:solidFill>
              </a:ln>
              <a:solidFill>
                <a:srgbClr val="D45641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4632494-9D1E-4A91-95B0-BBA2A127E5D1}"/>
              </a:ext>
            </a:extLst>
          </p:cNvPr>
          <p:cNvGrpSpPr/>
          <p:nvPr/>
        </p:nvGrpSpPr>
        <p:grpSpPr>
          <a:xfrm>
            <a:off x="7955764" y="1369613"/>
            <a:ext cx="4236236" cy="4009450"/>
            <a:chOff x="5560054" y="1495278"/>
            <a:chExt cx="3866410" cy="371178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9BB7E07-7A90-4A92-AED5-05E91A8BD4CB}"/>
                </a:ext>
              </a:extLst>
            </p:cNvPr>
            <p:cNvGrpSpPr/>
            <p:nvPr/>
          </p:nvGrpSpPr>
          <p:grpSpPr>
            <a:xfrm>
              <a:off x="5560054" y="1495278"/>
              <a:ext cx="3866410" cy="3711787"/>
              <a:chOff x="364056" y="1598373"/>
              <a:chExt cx="3866410" cy="3711787"/>
            </a:xfrm>
          </p:grpSpPr>
          <p:pic>
            <p:nvPicPr>
              <p:cNvPr id="29" name="Picture 28" descr="Diagram&#10;&#10;Description automatically generated">
                <a:extLst>
                  <a:ext uri="{FF2B5EF4-FFF2-40B4-BE49-F238E27FC236}">
                    <a16:creationId xmlns:a16="http://schemas.microsoft.com/office/drawing/2014/main" id="{030F0EF4-E960-491D-9753-03B45226DF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428760" y="2090195"/>
                <a:ext cx="3711787" cy="2728143"/>
              </a:xfrm>
              <a:prstGeom prst="rect">
                <a:avLst/>
              </a:prstGeom>
            </p:spPr>
          </p:pic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561A483-9724-4D7B-89DA-EA4483E8C25D}"/>
                  </a:ext>
                </a:extLst>
              </p:cNvPr>
              <p:cNvSpPr/>
              <p:nvPr/>
            </p:nvSpPr>
            <p:spPr>
              <a:xfrm>
                <a:off x="1307675" y="4079194"/>
                <a:ext cx="1953955" cy="904102"/>
              </a:xfrm>
              <a:prstGeom prst="rect">
                <a:avLst/>
              </a:prstGeom>
              <a:solidFill>
                <a:srgbClr val="B38D7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D09F9B02-3BF7-44F2-B89A-15FE07D928C4}"/>
                  </a:ext>
                </a:extLst>
              </p:cNvPr>
              <p:cNvSpPr/>
              <p:nvPr/>
            </p:nvSpPr>
            <p:spPr>
              <a:xfrm>
                <a:off x="1359741" y="1935308"/>
                <a:ext cx="1849821" cy="2134758"/>
              </a:xfrm>
              <a:prstGeom prst="roundRect">
                <a:avLst>
                  <a:gd name="adj" fmla="val 0"/>
                </a:avLst>
              </a:prstGeom>
              <a:blipFill dpi="0"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7702" r="-7702"/>
                </a:stretch>
              </a:blipFill>
              <a:ln w="28575">
                <a:solidFill>
                  <a:srgbClr val="230E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65746A0-5C13-4CB9-A149-0ECBC3567C2F}"/>
                  </a:ext>
                </a:extLst>
              </p:cNvPr>
              <p:cNvSpPr txBox="1"/>
              <p:nvPr/>
            </p:nvSpPr>
            <p:spPr>
              <a:xfrm>
                <a:off x="364056" y="4166305"/>
                <a:ext cx="386641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Truong Van Rong</a:t>
                </a:r>
              </a:p>
              <a:p>
                <a:pPr algn="ctr"/>
                <a:r>
                  <a:rPr lang="en-US" sz="2400" dirty="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20521831</a:t>
                </a:r>
              </a:p>
            </p:txBody>
          </p:sp>
        </p:grpSp>
        <p:pic>
          <p:nvPicPr>
            <p:cNvPr id="45" name="Picture 44" descr="Diagram&#10;&#10;Description automatically generated">
              <a:extLst>
                <a:ext uri="{FF2B5EF4-FFF2-40B4-BE49-F238E27FC236}">
                  <a16:creationId xmlns:a16="http://schemas.microsoft.com/office/drawing/2014/main" id="{D2D3904D-0CAC-4FA2-B6BD-A5F593D936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76135" r="8555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958" r="13272"/>
            <a:stretch/>
          </p:blipFill>
          <p:spPr>
            <a:xfrm>
              <a:off x="8420476" y="1947675"/>
              <a:ext cx="461213" cy="2280806"/>
            </a:xfrm>
            <a:prstGeom prst="rect">
              <a:avLst/>
            </a:prstGeom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E4748FF-ADD0-4B7A-8089-1E8EFD16AE58}"/>
              </a:ext>
            </a:extLst>
          </p:cNvPr>
          <p:cNvGrpSpPr/>
          <p:nvPr/>
        </p:nvGrpSpPr>
        <p:grpSpPr>
          <a:xfrm>
            <a:off x="190419" y="1369614"/>
            <a:ext cx="4530350" cy="3987264"/>
            <a:chOff x="-412868" y="1498789"/>
            <a:chExt cx="3983073" cy="371178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E8ECAA4-66E5-4A86-B6B3-531B0E1183D5}"/>
                </a:ext>
              </a:extLst>
            </p:cNvPr>
            <p:cNvGrpSpPr/>
            <p:nvPr/>
          </p:nvGrpSpPr>
          <p:grpSpPr>
            <a:xfrm>
              <a:off x="-412868" y="1498789"/>
              <a:ext cx="3983073" cy="3711787"/>
              <a:chOff x="254611" y="1598373"/>
              <a:chExt cx="3983073" cy="3711787"/>
            </a:xfrm>
          </p:grpSpPr>
          <p:pic>
            <p:nvPicPr>
              <p:cNvPr id="17" name="Picture 16" descr="Diagram&#10;&#10;Description automatically generated">
                <a:extLst>
                  <a:ext uri="{FF2B5EF4-FFF2-40B4-BE49-F238E27FC236}">
                    <a16:creationId xmlns:a16="http://schemas.microsoft.com/office/drawing/2014/main" id="{5B705199-637B-4263-9B44-4B9D784843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428760" y="2090195"/>
                <a:ext cx="3711787" cy="2728143"/>
              </a:xfrm>
              <a:prstGeom prst="rect">
                <a:avLst/>
              </a:prstGeom>
            </p:spPr>
          </p:pic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2F943B6-99DC-494F-BB29-4B765594857D}"/>
                  </a:ext>
                </a:extLst>
              </p:cNvPr>
              <p:cNvSpPr/>
              <p:nvPr/>
            </p:nvSpPr>
            <p:spPr>
              <a:xfrm>
                <a:off x="1307675" y="4079194"/>
                <a:ext cx="1953955" cy="904102"/>
              </a:xfrm>
              <a:prstGeom prst="rect">
                <a:avLst/>
              </a:prstGeom>
              <a:solidFill>
                <a:srgbClr val="B38D7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EFEA3B44-A34E-4952-9B6E-436938BECD67}"/>
                  </a:ext>
                </a:extLst>
              </p:cNvPr>
              <p:cNvSpPr/>
              <p:nvPr/>
            </p:nvSpPr>
            <p:spPr>
              <a:xfrm>
                <a:off x="1359741" y="1935308"/>
                <a:ext cx="1849821" cy="2134758"/>
              </a:xfrm>
              <a:prstGeom prst="roundRect">
                <a:avLst>
                  <a:gd name="adj" fmla="val 0"/>
                </a:avLst>
              </a:prstGeom>
              <a:blipFill dpi="0"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7702" r="-7702"/>
                </a:stretch>
              </a:blipFill>
              <a:ln w="28575">
                <a:solidFill>
                  <a:srgbClr val="230E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6F7F1DA-1D2D-41D0-B4EA-844FDC10279C}"/>
                  </a:ext>
                </a:extLst>
              </p:cNvPr>
              <p:cNvSpPr txBox="1"/>
              <p:nvPr/>
            </p:nvSpPr>
            <p:spPr>
              <a:xfrm>
                <a:off x="254611" y="4132064"/>
                <a:ext cx="3983073" cy="7735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Luong </a:t>
                </a:r>
                <a:r>
                  <a:rPr lang="en-US" sz="2400" dirty="0" err="1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Manh</a:t>
                </a:r>
                <a:r>
                  <a:rPr lang="en-US" sz="2400" dirty="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Tien</a:t>
                </a:r>
              </a:p>
              <a:p>
                <a:pPr algn="ctr"/>
                <a:r>
                  <a:rPr lang="en-US" sz="2400" dirty="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20522008</a:t>
                </a:r>
              </a:p>
            </p:txBody>
          </p:sp>
        </p:grpSp>
        <p:pic>
          <p:nvPicPr>
            <p:cNvPr id="46" name="Picture 45" descr="Diagram&#10;&#10;Description automatically generated">
              <a:extLst>
                <a:ext uri="{FF2B5EF4-FFF2-40B4-BE49-F238E27FC236}">
                  <a16:creationId xmlns:a16="http://schemas.microsoft.com/office/drawing/2014/main" id="{9291F3DC-6390-4259-9922-A20FC445CF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2455" r="2263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83" r="76097"/>
            <a:stretch/>
          </p:blipFill>
          <p:spPr>
            <a:xfrm>
              <a:off x="111368" y="1678278"/>
              <a:ext cx="620323" cy="2838450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2E543BA-82DE-427E-BD4F-07B531B3874C}"/>
              </a:ext>
            </a:extLst>
          </p:cNvPr>
          <p:cNvGrpSpPr/>
          <p:nvPr/>
        </p:nvGrpSpPr>
        <p:grpSpPr>
          <a:xfrm>
            <a:off x="4664940" y="1369613"/>
            <a:ext cx="3043895" cy="3987265"/>
            <a:chOff x="3066118" y="1495279"/>
            <a:chExt cx="2846867" cy="371178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58981DC-E6EC-4C25-B618-01A668AEB363}"/>
                </a:ext>
              </a:extLst>
            </p:cNvPr>
            <p:cNvGrpSpPr/>
            <p:nvPr/>
          </p:nvGrpSpPr>
          <p:grpSpPr>
            <a:xfrm>
              <a:off x="3184842" y="1495279"/>
              <a:ext cx="2728143" cy="3711787"/>
              <a:chOff x="920582" y="1598373"/>
              <a:chExt cx="2728143" cy="3711787"/>
            </a:xfrm>
          </p:grpSpPr>
          <p:pic>
            <p:nvPicPr>
              <p:cNvPr id="24" name="Picture 23" descr="Diagram&#10;&#10;Description automatically generated">
                <a:extLst>
                  <a:ext uri="{FF2B5EF4-FFF2-40B4-BE49-F238E27FC236}">
                    <a16:creationId xmlns:a16="http://schemas.microsoft.com/office/drawing/2014/main" id="{C9D6C290-C1FB-428A-8EE9-0FCC8E1B8B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428760" y="2090195"/>
                <a:ext cx="3711787" cy="2728143"/>
              </a:xfrm>
              <a:prstGeom prst="rect">
                <a:avLst/>
              </a:prstGeom>
            </p:spPr>
          </p:pic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D9D14ED6-187C-4986-99E3-0FF9FC06A854}"/>
                  </a:ext>
                </a:extLst>
              </p:cNvPr>
              <p:cNvSpPr/>
              <p:nvPr/>
            </p:nvSpPr>
            <p:spPr>
              <a:xfrm>
                <a:off x="1307675" y="4079194"/>
                <a:ext cx="1953955" cy="904102"/>
              </a:xfrm>
              <a:prstGeom prst="rect">
                <a:avLst/>
              </a:prstGeom>
              <a:solidFill>
                <a:srgbClr val="B38D7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B844A54E-61D0-49A4-99C3-AB6336560349}"/>
                  </a:ext>
                </a:extLst>
              </p:cNvPr>
              <p:cNvSpPr/>
              <p:nvPr/>
            </p:nvSpPr>
            <p:spPr>
              <a:xfrm>
                <a:off x="1359741" y="1935308"/>
                <a:ext cx="1849821" cy="2134758"/>
              </a:xfrm>
              <a:prstGeom prst="roundRect">
                <a:avLst>
                  <a:gd name="adj" fmla="val 0"/>
                </a:avLst>
              </a:prstGeom>
              <a:blipFill dpi="0"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7702" r="-7702"/>
                </a:stretch>
              </a:blipFill>
              <a:ln w="28575">
                <a:solidFill>
                  <a:srgbClr val="230E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E0A9E88-7F1B-41C1-BCB5-36BFAAED2D62}"/>
                  </a:ext>
                </a:extLst>
              </p:cNvPr>
              <p:cNvSpPr txBox="1"/>
              <p:nvPr/>
            </p:nvSpPr>
            <p:spPr>
              <a:xfrm>
                <a:off x="1071813" y="4142566"/>
                <a:ext cx="2425675" cy="7735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Phan Hoang Nam</a:t>
                </a:r>
              </a:p>
              <a:p>
                <a:pPr algn="ctr"/>
                <a:r>
                  <a:rPr lang="en-US" sz="2400" dirty="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20521635</a:t>
                </a:r>
                <a:endParaRPr lang="vi-VN" sz="2400" dirty="0">
                  <a:solidFill>
                    <a:srgbClr val="2A252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47" name="Picture 46" descr="Diagram&#10;&#10;Description automatically generated">
              <a:extLst>
                <a:ext uri="{FF2B5EF4-FFF2-40B4-BE49-F238E27FC236}">
                  <a16:creationId xmlns:a16="http://schemas.microsoft.com/office/drawing/2014/main" id="{2E0D1893-C906-4B97-BC2A-CBEE7B521B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732" b="92953" l="25586" r="41016">
                          <a14:foregroundMark x1="33008" y1="90268" x2="33008" y2="90268"/>
                          <a14:foregroundMark x1="33008" y1="92953" x2="33008" y2="92953"/>
                          <a14:foregroundMark x1="41016" y1="63423" x2="41016" y2="6342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09" r="57031"/>
            <a:stretch/>
          </p:blipFill>
          <p:spPr>
            <a:xfrm>
              <a:off x="3066118" y="2096993"/>
              <a:ext cx="655401" cy="2001428"/>
            </a:xfrm>
            <a:prstGeom prst="rect">
              <a:avLst/>
            </a:prstGeom>
          </p:spPr>
        </p:pic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2BEB92B7-DEDA-484A-834F-2A71DCC02D0F}"/>
              </a:ext>
            </a:extLst>
          </p:cNvPr>
          <p:cNvSpPr/>
          <p:nvPr/>
        </p:nvSpPr>
        <p:spPr>
          <a:xfrm>
            <a:off x="0" y="5925670"/>
            <a:ext cx="12192000" cy="932329"/>
          </a:xfrm>
          <a:prstGeom prst="rect">
            <a:avLst/>
          </a:prstGeom>
          <a:solidFill>
            <a:srgbClr val="3DFB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4E2DDE6F-477A-4A0F-94AC-996F19547A5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5741" b="78426" l="27448" r="51875">
                        <a14:foregroundMark x1="50156" y1="54907" x2="51042" y2="57037"/>
                        <a14:foregroundMark x1="51458" y1="56296" x2="51927" y2="57222"/>
                        <a14:foregroundMark x1="42083" y1="63889" x2="43229" y2="67963"/>
                        <a14:foregroundMark x1="39427" y1="78426" x2="39427" y2="78426"/>
                        <a14:foregroundMark x1="27865" y1="57685" x2="27865" y2="57685"/>
                        <a14:foregroundMark x1="28542" y1="52130" x2="28542" y2="52130"/>
                        <a14:foregroundMark x1="29323" y1="49167" x2="29323" y2="49167"/>
                        <a14:foregroundMark x1="30417" y1="46296" x2="30417" y2="46296"/>
                        <a14:foregroundMark x1="31302" y1="43796" x2="31302" y2="43796"/>
                        <a14:foregroundMark x1="32656" y1="42593" x2="32813" y2="42130"/>
                        <a14:foregroundMark x1="34844" y1="40556" x2="34844" y2="40556"/>
                        <a14:foregroundMark x1="36979" y1="38519" x2="36979" y2="38519"/>
                        <a14:foregroundMark x1="33542" y1="40926" x2="33542" y2="40926"/>
                        <a14:foregroundMark x1="29948" y1="47685" x2="29948" y2="47685"/>
                        <a14:foregroundMark x1="29583" y1="47685" x2="29583" y2="47685"/>
                        <a14:foregroundMark x1="28958" y1="50093" x2="28958" y2="50093"/>
                        <a14:foregroundMark x1="28802" y1="50833" x2="28802" y2="50833"/>
                      </a14:backgroundRemoval>
                    </a14:imgEffect>
                  </a14:imgLayer>
                </a14:imgProps>
              </a:ext>
            </a:extLst>
          </a:blip>
          <a:srcRect l="24486" t="30588" r="45587" b="17255"/>
          <a:stretch/>
        </p:blipFill>
        <p:spPr>
          <a:xfrm rot="20834145">
            <a:off x="-11236" y="5465432"/>
            <a:ext cx="1485854" cy="1456648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F11E34AE-19EE-495C-926E-12A539BB75C7}"/>
              </a:ext>
            </a:extLst>
          </p:cNvPr>
          <p:cNvGrpSpPr/>
          <p:nvPr/>
        </p:nvGrpSpPr>
        <p:grpSpPr>
          <a:xfrm>
            <a:off x="8973774" y="5279230"/>
            <a:ext cx="3358960" cy="1595085"/>
            <a:chOff x="8921354" y="5331557"/>
            <a:chExt cx="3358960" cy="1595085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2819DC21-842C-4FF1-AD99-DBBBEC9C45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27315" b="65648" l="50938" r="74115">
                          <a14:foregroundMark x1="57344" y1="46204" x2="60417" y2="46204"/>
                          <a14:foregroundMark x1="64219" y1="43426" x2="65156" y2="43426"/>
                          <a14:foregroundMark x1="62917" y1="44444" x2="64583" y2="45185"/>
                          <a14:foregroundMark x1="62031" y1="65093" x2="62031" y2="65093"/>
                          <a14:foregroundMark x1="67969" y1="63981" x2="68073" y2="63981"/>
                          <a14:foregroundMark x1="68333" y1="63704" x2="68333" y2="63704"/>
                          <a14:foregroundMark x1="68594" y1="63704" x2="68594" y2="63704"/>
                          <a14:foregroundMark x1="68958" y1="63241" x2="68958" y2="63241"/>
                          <a14:foregroundMark x1="66719" y1="65093" x2="66719" y2="65093"/>
                          <a14:foregroundMark x1="65156" y1="65648" x2="65156" y2="65648"/>
                          <a14:foregroundMark x1="72813" y1="47315" x2="72813" y2="47315"/>
                          <a14:foregroundMark x1="72917" y1="55648" x2="72917" y2="55648"/>
                          <a14:foregroundMark x1="73073" y1="50370" x2="73073" y2="50370"/>
                          <a14:foregroundMark x1="71979" y1="35741" x2="71979" y2="35741"/>
                          <a14:foregroundMark x1="72135" y1="36296" x2="72135" y2="36296"/>
                          <a14:foregroundMark x1="71927" y1="34352" x2="71927" y2="34352"/>
                          <a14:foregroundMark x1="72344" y1="40000" x2="72344" y2="40000"/>
                          <a14:foregroundMark x1="72240" y1="37685" x2="72240" y2="37685"/>
                          <a14:foregroundMark x1="72552" y1="43981" x2="72552" y2="43981"/>
                          <a14:foregroundMark x1="72865" y1="46481" x2="72865" y2="46481"/>
                          <a14:foregroundMark x1="72656" y1="43426" x2="72604" y2="44722"/>
                          <a14:foregroundMark x1="72448" y1="41852" x2="72552" y2="43241"/>
                          <a14:foregroundMark x1="71146" y1="29074" x2="71146" y2="29074"/>
                          <a14:foregroundMark x1="69896" y1="28241" x2="69896" y2="28241"/>
                          <a14:foregroundMark x1="68958" y1="29630" x2="68958" y2="29630"/>
                          <a14:foregroundMark x1="69063" y1="29167" x2="69271" y2="28981"/>
                          <a14:foregroundMark x1="71667" y1="31944" x2="71667" y2="31944"/>
                          <a14:foregroundMark x1="71458" y1="30093" x2="71458" y2="30093"/>
                          <a14:foregroundMark x1="71719" y1="33148" x2="71719" y2="33148"/>
                          <a14:foregroundMark x1="71927" y1="33148" x2="71927" y2="33148"/>
                          <a14:foregroundMark x1="71927" y1="33333" x2="71927" y2="33333"/>
                          <a14:foregroundMark x1="71875" y1="33241" x2="71875" y2="33241"/>
                          <a14:foregroundMark x1="71719" y1="32500" x2="71719" y2="32500"/>
                          <a14:foregroundMark x1="71979" y1="33981" x2="71979" y2="33981"/>
                          <a14:foregroundMark x1="67656" y1="32407" x2="67656" y2="32407"/>
                          <a14:foregroundMark x1="65573" y1="32685" x2="65573" y2="32685"/>
                          <a14:foregroundMark x1="65156" y1="32685" x2="65156" y2="32685"/>
                          <a14:foregroundMark x1="52448" y1="32685" x2="52448" y2="32685"/>
                          <a14:foregroundMark x1="51354" y1="34722" x2="51354" y2="34722"/>
                          <a14:foregroundMark x1="51823" y1="32963" x2="51823" y2="32963"/>
                          <a14:foregroundMark x1="50990" y1="40741" x2="50990" y2="40741"/>
                          <a14:foregroundMark x1="52083" y1="53889" x2="52083" y2="53889"/>
                          <a14:foregroundMark x1="51771" y1="52315" x2="51771" y2="52315"/>
                          <a14:backgroundMark x1="71615" y1="30648" x2="71875" y2="32315"/>
                          <a14:backgroundMark x1="71901" y1="33148" x2="71979" y2="33796"/>
                          <a14:backgroundMark x1="71823" y1="32500" x2="71901" y2="33148"/>
                        </a14:backgroundRemoval>
                      </a14:imgEffect>
                    </a14:imgLayer>
                  </a14:imgProps>
                </a:ext>
              </a:extLst>
            </a:blip>
            <a:srcRect l="48064" t="22652" r="22984" b="30610"/>
            <a:stretch/>
          </p:blipFill>
          <p:spPr>
            <a:xfrm>
              <a:off x="10523764" y="5331557"/>
              <a:ext cx="1756550" cy="1595085"/>
            </a:xfrm>
            <a:prstGeom prst="rect">
              <a:avLst/>
            </a:prstGeom>
          </p:spPr>
        </p:pic>
        <p:pic>
          <p:nvPicPr>
            <p:cNvPr id="73" name="Picture 72" descr="Diagram&#10;&#10;Description automatically generated">
              <a:extLst>
                <a:ext uri="{FF2B5EF4-FFF2-40B4-BE49-F238E27FC236}">
                  <a16:creationId xmlns:a16="http://schemas.microsoft.com/office/drawing/2014/main" id="{9C8FA8F0-87F4-4DDB-BB16-5BE09D0075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7383" b="92282" l="43750" r="59375">
                          <a14:foregroundMark x1="51758" y1="7718" x2="51758" y2="7718"/>
                          <a14:foregroundMark x1="51367" y1="92282" x2="51563" y2="912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838" r="38373"/>
            <a:stretch/>
          </p:blipFill>
          <p:spPr>
            <a:xfrm rot="18702417">
              <a:off x="9858043" y="4896463"/>
              <a:ext cx="965071" cy="2838450"/>
            </a:xfrm>
            <a:prstGeom prst="rect">
              <a:avLst/>
            </a:prstGeom>
          </p:spPr>
        </p:pic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ECDCD470-366E-4F7D-B982-0820FB1C6AB5}"/>
              </a:ext>
            </a:extLst>
          </p:cNvPr>
          <p:cNvSpPr/>
          <p:nvPr/>
        </p:nvSpPr>
        <p:spPr>
          <a:xfrm>
            <a:off x="-41161" y="6961957"/>
            <a:ext cx="12233161" cy="11524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75" name="Picture 74" descr="Text&#10;&#10;Description automatically generated">
            <a:extLst>
              <a:ext uri="{FF2B5EF4-FFF2-40B4-BE49-F238E27FC236}">
                <a16:creationId xmlns:a16="http://schemas.microsoft.com/office/drawing/2014/main" id="{BA1A92A6-89F7-4F2E-8696-09D4ECFE6B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33" b="26134"/>
          <a:stretch/>
        </p:blipFill>
        <p:spPr>
          <a:xfrm>
            <a:off x="558774" y="-1960264"/>
            <a:ext cx="3105872" cy="1457689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3C72788D-31F6-4F8F-8BFE-E8F83452F3F6}"/>
              </a:ext>
            </a:extLst>
          </p:cNvPr>
          <p:cNvGrpSpPr/>
          <p:nvPr/>
        </p:nvGrpSpPr>
        <p:grpSpPr>
          <a:xfrm>
            <a:off x="12541409" y="491741"/>
            <a:ext cx="7375259" cy="6286285"/>
            <a:chOff x="4856204" y="369111"/>
            <a:chExt cx="7080422" cy="6054813"/>
          </a:xfrm>
        </p:grpSpPr>
        <p:sp>
          <p:nvSpPr>
            <p:cNvPr id="77" name="Scroll: Horizontal 76">
              <a:extLst>
                <a:ext uri="{FF2B5EF4-FFF2-40B4-BE49-F238E27FC236}">
                  <a16:creationId xmlns:a16="http://schemas.microsoft.com/office/drawing/2014/main" id="{B92BBD2A-AD8B-42FE-8EDC-62EDF72FF978}"/>
                </a:ext>
              </a:extLst>
            </p:cNvPr>
            <p:cNvSpPr/>
            <p:nvPr/>
          </p:nvSpPr>
          <p:spPr>
            <a:xfrm rot="5400000">
              <a:off x="5369008" y="-143693"/>
              <a:ext cx="6054813" cy="7080422"/>
            </a:xfrm>
            <a:prstGeom prst="horizontalScroll">
              <a:avLst>
                <a:gd name="adj" fmla="val 8016"/>
              </a:avLst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97CD8A3-E7FB-416E-A1F3-55AB2C41262A}"/>
                </a:ext>
              </a:extLst>
            </p:cNvPr>
            <p:cNvSpPr/>
            <p:nvPr/>
          </p:nvSpPr>
          <p:spPr>
            <a:xfrm>
              <a:off x="5564674" y="1087523"/>
              <a:ext cx="5605834" cy="4917861"/>
            </a:xfrm>
            <a:prstGeom prst="rect">
              <a:avLst/>
            </a:prstGeom>
            <a:solidFill>
              <a:srgbClr val="B38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79" name="Isosceles Triangle 78">
              <a:extLst>
                <a:ext uri="{FF2B5EF4-FFF2-40B4-BE49-F238E27FC236}">
                  <a16:creationId xmlns:a16="http://schemas.microsoft.com/office/drawing/2014/main" id="{B021A28D-1AA9-4150-87D2-4B67448136F3}"/>
                </a:ext>
              </a:extLst>
            </p:cNvPr>
            <p:cNvSpPr/>
            <p:nvPr/>
          </p:nvSpPr>
          <p:spPr>
            <a:xfrm rot="5400000">
              <a:off x="5621462" y="2329576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C33F6F80-A0EB-481B-AA6F-4B1989BCC925}"/>
                </a:ext>
              </a:extLst>
            </p:cNvPr>
            <p:cNvSpPr/>
            <p:nvPr/>
          </p:nvSpPr>
          <p:spPr>
            <a:xfrm>
              <a:off x="10002780" y="5737970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E0DC7E8E-36E5-4D98-AA67-7A88CA691E1D}"/>
                </a:ext>
              </a:extLst>
            </p:cNvPr>
            <p:cNvSpPr/>
            <p:nvPr/>
          </p:nvSpPr>
          <p:spPr>
            <a:xfrm rot="10800000">
              <a:off x="9506876" y="1087523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82" name="Isosceles Triangle 81">
              <a:extLst>
                <a:ext uri="{FF2B5EF4-FFF2-40B4-BE49-F238E27FC236}">
                  <a16:creationId xmlns:a16="http://schemas.microsoft.com/office/drawing/2014/main" id="{0C231E1D-CF99-4700-8D42-3BF55791A426}"/>
                </a:ext>
              </a:extLst>
            </p:cNvPr>
            <p:cNvSpPr/>
            <p:nvPr/>
          </p:nvSpPr>
          <p:spPr>
            <a:xfrm>
              <a:off x="6562395" y="5627725"/>
              <a:ext cx="128706" cy="423869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83" name="Isosceles Triangle 82">
              <a:extLst>
                <a:ext uri="{FF2B5EF4-FFF2-40B4-BE49-F238E27FC236}">
                  <a16:creationId xmlns:a16="http://schemas.microsoft.com/office/drawing/2014/main" id="{A5F9A68C-51F7-4A8E-935F-709D8A43137F}"/>
                </a:ext>
              </a:extLst>
            </p:cNvPr>
            <p:cNvSpPr/>
            <p:nvPr/>
          </p:nvSpPr>
          <p:spPr>
            <a:xfrm rot="4271628">
              <a:off x="5571024" y="5684624"/>
              <a:ext cx="254714" cy="360765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84" name="Isosceles Triangle 83">
              <a:extLst>
                <a:ext uri="{FF2B5EF4-FFF2-40B4-BE49-F238E27FC236}">
                  <a16:creationId xmlns:a16="http://schemas.microsoft.com/office/drawing/2014/main" id="{F102EB1A-2725-4EAE-930C-1BCD8D8DB8F4}"/>
                </a:ext>
              </a:extLst>
            </p:cNvPr>
            <p:cNvSpPr/>
            <p:nvPr/>
          </p:nvSpPr>
          <p:spPr>
            <a:xfrm rot="16200000">
              <a:off x="10964152" y="2659221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85" name="Isosceles Triangle 84">
              <a:extLst>
                <a:ext uri="{FF2B5EF4-FFF2-40B4-BE49-F238E27FC236}">
                  <a16:creationId xmlns:a16="http://schemas.microsoft.com/office/drawing/2014/main" id="{270285EB-8930-4393-BAD0-A92877029F39}"/>
                </a:ext>
              </a:extLst>
            </p:cNvPr>
            <p:cNvSpPr/>
            <p:nvPr/>
          </p:nvSpPr>
          <p:spPr>
            <a:xfrm rot="16200000">
              <a:off x="10917771" y="3135787"/>
              <a:ext cx="126165" cy="387849"/>
            </a:xfrm>
            <a:prstGeom prst="triangle">
              <a:avLst>
                <a:gd name="adj" fmla="val 47222"/>
              </a:avLst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86" name="Isosceles Triangle 85">
              <a:extLst>
                <a:ext uri="{FF2B5EF4-FFF2-40B4-BE49-F238E27FC236}">
                  <a16:creationId xmlns:a16="http://schemas.microsoft.com/office/drawing/2014/main" id="{8FA5A563-2F90-429B-8887-9092FAADC75B}"/>
                </a:ext>
              </a:extLst>
            </p:cNvPr>
            <p:cNvSpPr/>
            <p:nvPr/>
          </p:nvSpPr>
          <p:spPr>
            <a:xfrm rot="10800000">
              <a:off x="7650461" y="1087523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pic>
        <p:nvPicPr>
          <p:cNvPr id="87" name="Picture 86" descr="Diagram&#10;&#10;Description automatically generated">
            <a:extLst>
              <a:ext uri="{FF2B5EF4-FFF2-40B4-BE49-F238E27FC236}">
                <a16:creationId xmlns:a16="http://schemas.microsoft.com/office/drawing/2014/main" id="{8A221FF9-33BB-436C-BE0D-7E6F0A5C6BB4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383" b="92282" l="43750" r="59375">
                        <a14:foregroundMark x1="51758" y1="7718" x2="51758" y2="7718"/>
                        <a14:foregroundMark x1="51367" y1="92282" x2="51563" y2="912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838" r="38373"/>
          <a:stretch/>
        </p:blipFill>
        <p:spPr>
          <a:xfrm rot="723616">
            <a:off x="13485970" y="7999730"/>
            <a:ext cx="965071" cy="2838450"/>
          </a:xfrm>
          <a:prstGeom prst="rect">
            <a:avLst/>
          </a:prstGeom>
        </p:spPr>
      </p:pic>
      <p:pic>
        <p:nvPicPr>
          <p:cNvPr id="88" name="Picture 87" descr="A picture containing text&#10;&#10;Description automatically generated">
            <a:extLst>
              <a:ext uri="{FF2B5EF4-FFF2-40B4-BE49-F238E27FC236}">
                <a16:creationId xmlns:a16="http://schemas.microsoft.com/office/drawing/2014/main" id="{5D3C44E6-9EB9-4C54-BD80-BD20BB27FC3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7896" y="5735028"/>
            <a:ext cx="1122972" cy="1122972"/>
          </a:xfrm>
          <a:prstGeom prst="rect">
            <a:avLst/>
          </a:prstGeom>
        </p:spPr>
      </p:pic>
      <p:pic>
        <p:nvPicPr>
          <p:cNvPr id="89" name="Picture 88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7BC065B9-5FFE-4B60-BEA0-6A6732AFA1AB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060"/>
          <a:stretch/>
        </p:blipFill>
        <p:spPr>
          <a:xfrm>
            <a:off x="-2871861" y="3393476"/>
            <a:ext cx="2089560" cy="3200318"/>
          </a:xfrm>
          <a:prstGeom prst="rect">
            <a:avLst/>
          </a:prstGeom>
        </p:spPr>
      </p:pic>
      <p:pic>
        <p:nvPicPr>
          <p:cNvPr id="90" name="Picture 89" descr="A picture containing text&#10;&#10;Description automatically generated">
            <a:extLst>
              <a:ext uri="{FF2B5EF4-FFF2-40B4-BE49-F238E27FC236}">
                <a16:creationId xmlns:a16="http://schemas.microsoft.com/office/drawing/2014/main" id="{C96A1A1B-6A55-4038-A396-EAF9BCB5F47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045075" y="5849008"/>
            <a:ext cx="814385" cy="988624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DFF3A7A4-C93B-4E5D-8349-7074C54577DD}"/>
              </a:ext>
            </a:extLst>
          </p:cNvPr>
          <p:cNvSpPr txBox="1"/>
          <p:nvPr/>
        </p:nvSpPr>
        <p:spPr>
          <a:xfrm>
            <a:off x="-4789576" y="1590098"/>
            <a:ext cx="4807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>
                <a:ln w="12700">
                  <a:solidFill>
                    <a:sysClr val="windowText" lastClr="000000"/>
                  </a:solidFill>
                </a:ln>
                <a:solidFill>
                  <a:srgbClr val="D45641"/>
                </a:solidFill>
                <a:latin typeface="Lobster" panose="00000500000000000000" pitchFamily="2" charset="0"/>
              </a:rPr>
              <a:t>Nội dung bài học</a:t>
            </a:r>
            <a:endParaRPr lang="vi-VN" sz="5400" b="1">
              <a:ln w="12700">
                <a:solidFill>
                  <a:sysClr val="windowText" lastClr="000000"/>
                </a:solidFill>
              </a:ln>
              <a:solidFill>
                <a:srgbClr val="D45641"/>
              </a:solidFill>
              <a:latin typeface="Lobster" panose="00000500000000000000" pitchFamily="2" charset="0"/>
            </a:endParaRPr>
          </a:p>
        </p:txBody>
      </p:sp>
      <p:pic>
        <p:nvPicPr>
          <p:cNvPr id="92" name="Picture 91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AE4B274A-4ECC-492B-AFEC-B8AF0844BF54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75"/>
          <a:stretch/>
        </p:blipFill>
        <p:spPr>
          <a:xfrm>
            <a:off x="13291771" y="4020224"/>
            <a:ext cx="1844264" cy="320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90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9f7da507fa_68_5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1" name="Google Shape;551;g19f7da507fa_68_52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g19f7da507fa_68_52"/>
          <p:cNvSpPr/>
          <p:nvPr/>
        </p:nvSpPr>
        <p:spPr>
          <a:xfrm>
            <a:off x="0" y="9729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3" name="Google Shape;553;g19f7da507fa_68_52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g19f7da507fa_68_5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Google Shape;555;g19f7da507fa_68_52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g19f7da507fa_68_52"/>
          <p:cNvSpPr txBox="1"/>
          <p:nvPr/>
        </p:nvSpPr>
        <p:spPr>
          <a:xfrm>
            <a:off x="95693" y="67938"/>
            <a:ext cx="39339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6100">
                <a:solidFill>
                  <a:srgbClr val="1F3864"/>
                </a:solidFill>
                <a:latin typeface="Caveat"/>
                <a:ea typeface="Caveat"/>
                <a:cs typeface="Caveat"/>
                <a:sym typeface="Caveat"/>
              </a:rPr>
              <a:t>Installation</a:t>
            </a:r>
            <a:endParaRPr sz="6100">
              <a:solidFill>
                <a:srgbClr val="1F3864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58" name="Google Shape;558;g19f7da507fa_68_52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4029740" y="120350"/>
            <a:ext cx="858984" cy="78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g19f7da507fa_68_5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94800" y="1922700"/>
            <a:ext cx="7988725" cy="4723975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g19f7da507fa_68_52"/>
          <p:cNvSpPr txBox="1"/>
          <p:nvPr/>
        </p:nvSpPr>
        <p:spPr>
          <a:xfrm>
            <a:off x="462650" y="1129399"/>
            <a:ext cx="11249452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40404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Type the network address range in CIDR(class inter domain routing</a:t>
            </a:r>
            <a:r>
              <a:rPr lang="en-001" sz="2400" dirty="0">
                <a:solidFill>
                  <a:srgbClr val="40404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)</a:t>
            </a:r>
            <a:r>
              <a:rPr lang="en-GB" sz="2400" dirty="0">
                <a:solidFill>
                  <a:srgbClr val="40404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format</a:t>
            </a:r>
            <a:endParaRPr lang="en-GB" sz="2400" dirty="0">
              <a:solidFill>
                <a:schemeClr val="lt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2315DA85-666B-1699-37D4-731CDF69C0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9f7da507fa_68_6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6" name="Google Shape;566;g19f7da507fa_68_64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g19f7da507fa_68_64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01600" marR="101600" lvl="0" indent="0" algn="l" rtl="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FF0000"/>
              </a:solidFill>
              <a:highlight>
                <a:srgbClr val="F9F9F9"/>
              </a:highlight>
            </a:endParaRPr>
          </a:p>
        </p:txBody>
      </p:sp>
      <p:pic>
        <p:nvPicPr>
          <p:cNvPr id="568" name="Google Shape;568;g19f7da507fa_68_64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g19f7da507fa_68_6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g19f7da507fa_68_64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g19f7da507fa_68_64"/>
          <p:cNvSpPr txBox="1"/>
          <p:nvPr/>
        </p:nvSpPr>
        <p:spPr>
          <a:xfrm>
            <a:off x="95693" y="67938"/>
            <a:ext cx="39339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 dirty="0">
                <a:solidFill>
                  <a:srgbClr val="1F3864"/>
                </a:solidFill>
                <a:latin typeface="Caveat"/>
                <a:ea typeface="Caveat"/>
                <a:cs typeface="Caveat"/>
                <a:sym typeface="Caveat"/>
              </a:rPr>
              <a:t>Installation</a:t>
            </a:r>
            <a:endParaRPr sz="6100" dirty="0">
              <a:solidFill>
                <a:srgbClr val="1F3864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73" name="Google Shape;573;g19f7da507fa_68_64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4029740" y="120350"/>
            <a:ext cx="858984" cy="78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g19f7da507fa_68_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23275" y="2337700"/>
            <a:ext cx="8856450" cy="4003225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g19f7da507fa_68_64"/>
          <p:cNvSpPr txBox="1"/>
          <p:nvPr/>
        </p:nvSpPr>
        <p:spPr>
          <a:xfrm>
            <a:off x="870100" y="1202825"/>
            <a:ext cx="91440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Use this command to check version</a:t>
            </a:r>
            <a:endParaRPr sz="275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>
                <a:solidFill>
                  <a:srgbClr val="EB5757"/>
                </a:solidFill>
                <a:latin typeface="Consolas"/>
                <a:ea typeface="Consolas"/>
                <a:cs typeface="Consolas"/>
                <a:sym typeface="Consolas"/>
              </a:rPr>
              <a:t>snort –version</a:t>
            </a:r>
            <a:endParaRPr sz="3150">
              <a:solidFill>
                <a:srgbClr val="E6B8A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503236F8-E725-5BA7-55A6-82D24DB379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19f7da507fa_68_16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4" name="Google Shape;614;g19f7da507fa_68_168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g19f7da507fa_68_168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6" name="Google Shape;616;g19f7da507fa_68_168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g19f7da507fa_68_16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g19f7da507fa_68_168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g19f7da507fa_68_168"/>
          <p:cNvSpPr txBox="1"/>
          <p:nvPr/>
        </p:nvSpPr>
        <p:spPr>
          <a:xfrm>
            <a:off x="95692" y="67938"/>
            <a:ext cx="4583311" cy="1031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 dirty="0">
                <a:solidFill>
                  <a:srgbClr val="1F3864"/>
                </a:solidFill>
                <a:latin typeface="Caveat"/>
                <a:ea typeface="Caveat"/>
                <a:cs typeface="Caveat"/>
                <a:sym typeface="Caveat"/>
              </a:rPr>
              <a:t>Configuration</a:t>
            </a:r>
          </a:p>
        </p:txBody>
      </p:sp>
      <p:pic>
        <p:nvPicPr>
          <p:cNvPr id="621" name="Google Shape;621;g19f7da507fa_68_168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4679003" y="139590"/>
            <a:ext cx="858984" cy="780025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g19f7da507fa_68_168"/>
          <p:cNvSpPr txBox="1"/>
          <p:nvPr/>
        </p:nvSpPr>
        <p:spPr>
          <a:xfrm>
            <a:off x="476250" y="1183825"/>
            <a:ext cx="111579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 Window machine to ping to Ubuntu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266F7E-329F-F0C1-ECB0-D712CF70CB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767" y="2003627"/>
            <a:ext cx="9561710" cy="3670547"/>
          </a:xfrm>
          <a:prstGeom prst="rect">
            <a:avLst/>
          </a:prstGeom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78460AD-B697-FCA0-9C1B-97F2032446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023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19f7da507fa_68_1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1" name="Google Shape;581;g19f7da507fa_68_112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g19f7da507fa_68_112"/>
          <p:cNvSpPr/>
          <p:nvPr/>
        </p:nvSpPr>
        <p:spPr>
          <a:xfrm>
            <a:off x="0" y="76201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3" name="Google Shape;583;g19f7da507fa_68_112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g19f7da507fa_68_1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g19f7da507fa_68_112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g19f7da507fa_68_112"/>
          <p:cNvSpPr txBox="1"/>
          <p:nvPr/>
        </p:nvSpPr>
        <p:spPr>
          <a:xfrm>
            <a:off x="95692" y="67938"/>
            <a:ext cx="8620187" cy="1031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 dirty="0">
                <a:solidFill>
                  <a:srgbClr val="1F3864"/>
                </a:solidFill>
                <a:latin typeface="Caveat"/>
                <a:ea typeface="Caveat"/>
                <a:cs typeface="Caveat"/>
                <a:sym typeface="Caveat"/>
              </a:rPr>
              <a:t>Download the Snort Rules</a:t>
            </a:r>
            <a:endParaRPr sz="6100" dirty="0">
              <a:solidFill>
                <a:srgbClr val="1F3864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88" name="Google Shape;588;g19f7da507fa_68_112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8382079" y="197922"/>
            <a:ext cx="858984" cy="78002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g19f7da507fa_68_112"/>
          <p:cNvSpPr txBox="1"/>
          <p:nvPr/>
        </p:nvSpPr>
        <p:spPr>
          <a:xfrm>
            <a:off x="443580" y="1320336"/>
            <a:ext cx="10450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F9F9F9"/>
                </a:solidFill>
                <a:latin typeface="Calibri"/>
                <a:ea typeface="Calibri"/>
                <a:cs typeface="Calibri"/>
                <a:sym typeface="Calibri"/>
              </a:rPr>
              <a:t>Community Rules</a:t>
            </a:r>
            <a:endParaRPr sz="3200" dirty="0">
              <a:solidFill>
                <a:srgbClr val="F9F9F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0" name="Google Shape;590;g19f7da507fa_68_112"/>
          <p:cNvSpPr txBox="1"/>
          <p:nvPr/>
        </p:nvSpPr>
        <p:spPr>
          <a:xfrm>
            <a:off x="544275" y="2020425"/>
            <a:ext cx="108858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9F9F9"/>
                </a:solidFill>
                <a:latin typeface="Calibri"/>
                <a:ea typeface="Calibri"/>
                <a:cs typeface="Calibri"/>
                <a:sym typeface="Calibri"/>
              </a:rPr>
              <a:t>Download rule</a:t>
            </a:r>
            <a:br>
              <a:rPr lang="en-US" sz="2400" dirty="0">
                <a:solidFill>
                  <a:srgbClr val="F9F9F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 err="1">
                <a:solidFill>
                  <a:srgbClr val="F9F9F9"/>
                </a:solidFill>
                <a:latin typeface="Calibri"/>
                <a:ea typeface="Calibri"/>
                <a:cs typeface="Calibri"/>
                <a:sym typeface="Calibri"/>
              </a:rPr>
              <a:t>wget</a:t>
            </a:r>
            <a:r>
              <a:rPr lang="en-US" sz="2400" dirty="0">
                <a:solidFill>
                  <a:srgbClr val="F9F9F9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lang="en-US" sz="2400" dirty="0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</a:rPr>
              <a:t>www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.snort.org/rules/snortrules-snapshot-2983.tar.gz?oinkcode= </a:t>
            </a:r>
            <a:r>
              <a:rPr lang="en-US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&lt;your link code goes here&gt;</a:t>
            </a:r>
            <a:r>
              <a:rPr lang="en-US" sz="2400" dirty="0">
                <a:solidFill>
                  <a:srgbClr val="F9F9F9"/>
                </a:solidFill>
                <a:latin typeface="Calibri"/>
                <a:ea typeface="Calibri"/>
                <a:cs typeface="Calibri"/>
                <a:sym typeface="Calibri"/>
              </a:rPr>
              <a:t> -O snortrules-snapshot-2983.tar.gz</a:t>
            </a:r>
            <a:endParaRPr sz="2400" dirty="0">
              <a:solidFill>
                <a:srgbClr val="F9F9F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1" name="Google Shape;591;g19f7da507fa_68_1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4980" y="3254700"/>
            <a:ext cx="10248800" cy="116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g19f7da507fa_68_11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12425" y="4777025"/>
            <a:ext cx="10349500" cy="1108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B8F52DF-DB73-A861-5596-69E653C744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9f7da507fa_68_1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8" name="Google Shape;598;g19f7da507fa_68_124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g19f7da507fa_68_124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00" name="Google Shape;600;g19f7da507fa_68_124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g19f7da507fa_68_1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g19f7da507fa_68_124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g19f7da507fa_68_124"/>
          <p:cNvSpPr txBox="1"/>
          <p:nvPr/>
        </p:nvSpPr>
        <p:spPr>
          <a:xfrm>
            <a:off x="95693" y="67938"/>
            <a:ext cx="39339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 dirty="0">
                <a:solidFill>
                  <a:srgbClr val="1F3864"/>
                </a:solidFill>
                <a:latin typeface="Caveat"/>
                <a:ea typeface="Caveat"/>
                <a:cs typeface="Caveat"/>
                <a:sym typeface="Caveat"/>
              </a:rPr>
              <a:t>Basic Level</a:t>
            </a:r>
          </a:p>
        </p:txBody>
      </p:sp>
      <p:pic>
        <p:nvPicPr>
          <p:cNvPr id="605" name="Google Shape;605;g19f7da507fa_68_124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4029740" y="120350"/>
            <a:ext cx="858984" cy="780025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g19f7da507fa_68_124"/>
          <p:cNvSpPr txBox="1"/>
          <p:nvPr/>
        </p:nvSpPr>
        <p:spPr>
          <a:xfrm>
            <a:off x="968172" y="1020596"/>
            <a:ext cx="101070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>
                <a:solidFill>
                  <a:srgbClr val="1F3864"/>
                </a:solidFill>
                <a:latin typeface="Caveat"/>
                <a:ea typeface="Caveat"/>
                <a:cs typeface="Caveat"/>
                <a:sym typeface="Caveat"/>
              </a:rPr>
              <a:t>Nice now we can run snort</a:t>
            </a:r>
            <a:endParaRPr sz="6100">
              <a:solidFill>
                <a:srgbClr val="1F3864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07" name="Google Shape;607;g19f7da507fa_68_124"/>
          <p:cNvSpPr txBox="1"/>
          <p:nvPr/>
        </p:nvSpPr>
        <p:spPr>
          <a:xfrm>
            <a:off x="392875" y="1755200"/>
            <a:ext cx="11933400" cy="10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1600" marR="1016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001" sz="2400" dirty="0">
                <a:solidFill>
                  <a:srgbClr val="CC0000"/>
                </a:solidFill>
                <a:sym typeface="Wingdings" panose="05000000000000000000" pitchFamily="2" charset="2"/>
              </a:rPr>
              <a:t> </a:t>
            </a:r>
            <a:r>
              <a:rPr lang="en-US" sz="2400" dirty="0" err="1">
                <a:solidFill>
                  <a:srgbClr val="CC0000"/>
                </a:solidFill>
              </a:rPr>
              <a:t>sudo</a:t>
            </a:r>
            <a:r>
              <a:rPr lang="en-US" sz="2400" dirty="0">
                <a:solidFill>
                  <a:srgbClr val="CC0000"/>
                </a:solidFill>
              </a:rPr>
              <a:t> snort -d -l /var/log/snort/ -h 192.168.1.0/24 -A console -c /</a:t>
            </a:r>
            <a:r>
              <a:rPr lang="en-US" sz="2400" dirty="0" err="1">
                <a:solidFill>
                  <a:srgbClr val="CC0000"/>
                </a:solidFill>
              </a:rPr>
              <a:t>etc</a:t>
            </a:r>
            <a:r>
              <a:rPr lang="en-US" sz="2400" dirty="0">
                <a:solidFill>
                  <a:srgbClr val="CC0000"/>
                </a:solidFill>
              </a:rPr>
              <a:t>/snort/</a:t>
            </a:r>
            <a:r>
              <a:rPr lang="en-US" sz="2400" dirty="0" err="1">
                <a:solidFill>
                  <a:srgbClr val="CC0000"/>
                </a:solidFill>
              </a:rPr>
              <a:t>snort.conf</a:t>
            </a:r>
            <a:endParaRPr sz="2400" dirty="0">
              <a:solidFill>
                <a:srgbClr val="CC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 dirty="0">
              <a:solidFill>
                <a:srgbClr val="CC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08" name="Google Shape;608;g19f7da507fa_68_1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0175" y="2277933"/>
            <a:ext cx="7478125" cy="4422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AFDBDAC7-235C-9F57-1792-1E95700C8D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19f7da507fa_68_16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C2E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4" name="Google Shape;614;g19f7da507fa_68_168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72"/>
            <a:ext cx="2658141" cy="2658141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g19f7da507fa_68_168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9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6" name="Google Shape;616;g19f7da507fa_68_168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1889" y="6925937"/>
            <a:ext cx="1669312" cy="22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g19f7da507fa_68_16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4997" y="6579778"/>
            <a:ext cx="1910316" cy="1910316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g19f7da507fa_68_168"/>
          <p:cNvSpPr/>
          <p:nvPr/>
        </p:nvSpPr>
        <p:spPr>
          <a:xfrm>
            <a:off x="0" y="0"/>
            <a:ext cx="12192000" cy="10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g19f7da507fa_68_168"/>
          <p:cNvSpPr txBox="1"/>
          <p:nvPr/>
        </p:nvSpPr>
        <p:spPr>
          <a:xfrm>
            <a:off x="95693" y="67938"/>
            <a:ext cx="39339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 dirty="0">
                <a:solidFill>
                  <a:srgbClr val="1F3864"/>
                </a:solidFill>
                <a:latin typeface="Caveat"/>
                <a:ea typeface="Caveat"/>
                <a:cs typeface="Caveat"/>
                <a:sym typeface="Caveat"/>
              </a:rPr>
              <a:t>Basic </a:t>
            </a:r>
            <a:r>
              <a:rPr lang="en-001" sz="6100" dirty="0">
                <a:solidFill>
                  <a:srgbClr val="1F3864"/>
                </a:solidFill>
                <a:latin typeface="Caveat"/>
                <a:ea typeface="Caveat"/>
                <a:cs typeface="Caveat"/>
                <a:sym typeface="Caveat"/>
              </a:rPr>
              <a:t>Level</a:t>
            </a:r>
            <a:endParaRPr lang="en-US" sz="6100" dirty="0">
              <a:solidFill>
                <a:srgbClr val="1F3864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21" name="Google Shape;621;g19f7da507fa_68_168"/>
          <p:cNvPicPr preferRelativeResize="0"/>
          <p:nvPr/>
        </p:nvPicPr>
        <p:blipFill rotWithShape="1">
          <a:blip r:embed="rId6">
            <a:alphaModFix/>
          </a:blip>
          <a:srcRect l="48063" t="22653" r="22984" b="30608"/>
          <a:stretch/>
        </p:blipFill>
        <p:spPr>
          <a:xfrm>
            <a:off x="4029740" y="120350"/>
            <a:ext cx="858984" cy="780025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g19f7da507fa_68_168"/>
          <p:cNvSpPr txBox="1"/>
          <p:nvPr/>
        </p:nvSpPr>
        <p:spPr>
          <a:xfrm>
            <a:off x="476250" y="1183825"/>
            <a:ext cx="111579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 Window machine to ping to Ubuntu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3" name="Google Shape;623;g19f7da507fa_68_16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9927" y="1779275"/>
            <a:ext cx="8450523" cy="49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6DBD98A-7E69-7687-BBB2-42C5BE8859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684" y="0"/>
            <a:ext cx="1910316" cy="1041122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998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p23"/>
          <p:cNvSpPr txBox="1"/>
          <p:nvPr/>
        </p:nvSpPr>
        <p:spPr>
          <a:xfrm>
            <a:off x="2005101" y="2967325"/>
            <a:ext cx="8151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C4E0B2"/>
                </a:solidFill>
                <a:latin typeface="Bree Serif"/>
                <a:ea typeface="Bree Serif"/>
                <a:cs typeface="Bree Serif"/>
                <a:sym typeface="Bree Serif"/>
              </a:rPr>
              <a:t>3. Result and Conclusion</a:t>
            </a:r>
            <a:endParaRPr sz="5400">
              <a:solidFill>
                <a:srgbClr val="C4E0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grpSp>
        <p:nvGrpSpPr>
          <p:cNvPr id="630" name="Google Shape;630;p23"/>
          <p:cNvGrpSpPr/>
          <p:nvPr/>
        </p:nvGrpSpPr>
        <p:grpSpPr>
          <a:xfrm>
            <a:off x="0" y="-230483"/>
            <a:ext cx="12192000" cy="1641594"/>
            <a:chOff x="0" y="-230483"/>
            <a:chExt cx="12192000" cy="1641594"/>
          </a:xfrm>
        </p:grpSpPr>
        <p:sp>
          <p:nvSpPr>
            <p:cNvPr id="631" name="Google Shape;631;p23"/>
            <p:cNvSpPr/>
            <p:nvPr/>
          </p:nvSpPr>
          <p:spPr>
            <a:xfrm>
              <a:off x="0" y="0"/>
              <a:ext cx="12192000" cy="1180628"/>
            </a:xfrm>
            <a:prstGeom prst="rect">
              <a:avLst/>
            </a:prstGeom>
            <a:solidFill>
              <a:srgbClr val="B7FFC7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33" name="Google Shape;633;p23" descr="Shape&#10;&#10;Description automatically generated with low confidenc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947364" y="-4971"/>
              <a:ext cx="1103875" cy="14160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4" name="Google Shape;634;p23" descr="Shape, square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 l="22159" r="21106" b="27696"/>
            <a:stretch/>
          </p:blipFill>
          <p:spPr>
            <a:xfrm>
              <a:off x="55206" y="-230483"/>
              <a:ext cx="1856893" cy="133278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35" name="Google Shape;635;p23"/>
          <p:cNvGrpSpPr/>
          <p:nvPr/>
        </p:nvGrpSpPr>
        <p:grpSpPr>
          <a:xfrm>
            <a:off x="0" y="4728899"/>
            <a:ext cx="12192001" cy="2134115"/>
            <a:chOff x="0" y="4728899"/>
            <a:chExt cx="12192001" cy="2134115"/>
          </a:xfrm>
        </p:grpSpPr>
        <p:sp>
          <p:nvSpPr>
            <p:cNvPr id="636" name="Google Shape;636;p23"/>
            <p:cNvSpPr/>
            <p:nvPr/>
          </p:nvSpPr>
          <p:spPr>
            <a:xfrm>
              <a:off x="0" y="5687314"/>
              <a:ext cx="12192000" cy="1175700"/>
            </a:xfrm>
            <a:prstGeom prst="rect">
              <a:avLst/>
            </a:prstGeom>
            <a:solidFill>
              <a:srgbClr val="A1D9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37" name="Google Shape;637;p23" descr="A picture containing text&#10;&#10;Description automatically generated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472563" y="4728899"/>
              <a:ext cx="1719438" cy="2129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8" name="Google Shape;638;p23" descr="A picture containing text&#10;&#10;Description automatically generated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9924" y="5018314"/>
              <a:ext cx="1747458" cy="174745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048E5B9C-7E34-F298-CE1D-324280298AD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749" y="0"/>
            <a:ext cx="2179170" cy="1187647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1D9B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4" name="Google Shape;644;p24"/>
          <p:cNvGrpSpPr/>
          <p:nvPr/>
        </p:nvGrpSpPr>
        <p:grpSpPr>
          <a:xfrm>
            <a:off x="513735" y="148425"/>
            <a:ext cx="11164529" cy="6282813"/>
            <a:chOff x="513735" y="235974"/>
            <a:chExt cx="11164529" cy="6282813"/>
          </a:xfrm>
        </p:grpSpPr>
        <p:sp>
          <p:nvSpPr>
            <p:cNvPr id="645" name="Google Shape;645;p24"/>
            <p:cNvSpPr/>
            <p:nvPr/>
          </p:nvSpPr>
          <p:spPr>
            <a:xfrm>
              <a:off x="513735" y="235974"/>
              <a:ext cx="11164529" cy="6282813"/>
            </a:xfrm>
            <a:prstGeom prst="roundRect">
              <a:avLst>
                <a:gd name="adj" fmla="val 2552"/>
              </a:avLst>
            </a:prstGeom>
            <a:solidFill>
              <a:srgbClr val="25AD9F"/>
            </a:solidFill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24"/>
            <p:cNvSpPr/>
            <p:nvPr/>
          </p:nvSpPr>
          <p:spPr>
            <a:xfrm>
              <a:off x="884902" y="1135626"/>
              <a:ext cx="10471355" cy="5161934"/>
            </a:xfrm>
            <a:prstGeom prst="roundRect">
              <a:avLst>
                <a:gd name="adj" fmla="val 3586"/>
              </a:avLst>
            </a:prstGeom>
            <a:solidFill>
              <a:srgbClr val="B9DFCA"/>
            </a:solidFill>
            <a:ln w="5715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47" name="Google Shape;647;p24" descr="Shape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 l="13548" t="59284" r="51290" b="21361"/>
            <a:stretch/>
          </p:blipFill>
          <p:spPr>
            <a:xfrm>
              <a:off x="884902" y="275822"/>
              <a:ext cx="993057" cy="8199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8" name="Google Shape;648;p24" descr="Shape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 l="61613" t="79784" r="9032" b="3226"/>
            <a:stretch/>
          </p:blipFill>
          <p:spPr>
            <a:xfrm>
              <a:off x="10536426" y="263561"/>
              <a:ext cx="993057" cy="8621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9" name="Google Shape;649;p24" descr="Shape&#10;&#10;Description automatically generated"/>
            <p:cNvPicPr preferRelativeResize="0"/>
            <p:nvPr/>
          </p:nvPicPr>
          <p:blipFill rotWithShape="1">
            <a:blip r:embed="rId5">
              <a:alphaModFix/>
            </a:blip>
            <a:srcRect l="11022" t="83656" r="49478" b="8387"/>
            <a:stretch/>
          </p:blipFill>
          <p:spPr>
            <a:xfrm>
              <a:off x="9649569" y="746987"/>
              <a:ext cx="1108079" cy="3348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0" name="Google Shape;650;p24" descr="Shape&#10;&#10;Description automatically generated"/>
            <p:cNvPicPr preferRelativeResize="0"/>
            <p:nvPr/>
          </p:nvPicPr>
          <p:blipFill rotWithShape="1">
            <a:blip r:embed="rId6">
              <a:alphaModFix/>
            </a:blip>
            <a:srcRect l="57488" t="62369" r="18875" b="22075"/>
            <a:stretch/>
          </p:blipFill>
          <p:spPr>
            <a:xfrm>
              <a:off x="1628915" y="443234"/>
              <a:ext cx="646870" cy="6385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1" name="Google Shape;651;p24"/>
            <p:cNvSpPr/>
            <p:nvPr/>
          </p:nvSpPr>
          <p:spPr>
            <a:xfrm>
              <a:off x="5224687" y="896946"/>
              <a:ext cx="1742624" cy="117986"/>
            </a:xfrm>
            <a:prstGeom prst="roundRect">
              <a:avLst>
                <a:gd name="adj" fmla="val 50000"/>
              </a:avLst>
            </a:prstGeom>
            <a:solidFill>
              <a:srgbClr val="044D39"/>
            </a:solidFill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52" name="Google Shape;652;p24" descr="Shape&#10;&#10;Description automatically generated"/>
            <p:cNvPicPr preferRelativeResize="0"/>
            <p:nvPr/>
          </p:nvPicPr>
          <p:blipFill rotWithShape="1">
            <a:blip r:embed="rId7">
              <a:alphaModFix/>
            </a:blip>
            <a:srcRect l="83953" t="71827" r="1531" b="18494"/>
            <a:stretch/>
          </p:blipFill>
          <p:spPr>
            <a:xfrm>
              <a:off x="10252995" y="351746"/>
              <a:ext cx="449825" cy="449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3" name="Google Shape;653;p24" descr="Shape&#10;&#10;Description automatically generated"/>
            <p:cNvPicPr preferRelativeResize="0"/>
            <p:nvPr/>
          </p:nvPicPr>
          <p:blipFill rotWithShape="1">
            <a:blip r:embed="rId8">
              <a:alphaModFix/>
            </a:blip>
            <a:srcRect l="69515" t="47311" r="13065" b="44409"/>
            <a:stretch/>
          </p:blipFill>
          <p:spPr>
            <a:xfrm>
              <a:off x="9686963" y="337429"/>
              <a:ext cx="592596" cy="422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4" name="Google Shape;654;p24" descr="Shape&#10;&#10;Description automatically generated"/>
            <p:cNvPicPr preferRelativeResize="0"/>
            <p:nvPr/>
          </p:nvPicPr>
          <p:blipFill rotWithShape="1">
            <a:blip r:embed="rId9">
              <a:alphaModFix/>
            </a:blip>
            <a:srcRect l="16350" t="13334" r="10947" b="60180"/>
            <a:stretch/>
          </p:blipFill>
          <p:spPr>
            <a:xfrm>
              <a:off x="986302" y="1263190"/>
              <a:ext cx="966048" cy="52791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56" name="Google Shape;656;p24"/>
          <p:cNvSpPr txBox="1"/>
          <p:nvPr/>
        </p:nvSpPr>
        <p:spPr>
          <a:xfrm>
            <a:off x="1877959" y="1275615"/>
            <a:ext cx="4662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Basic  model:</a:t>
            </a:r>
            <a:endParaRPr sz="32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657" name="Google Shape;657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334725" y="3849275"/>
            <a:ext cx="5638800" cy="2152650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24"/>
          <p:cNvSpPr txBox="1"/>
          <p:nvPr/>
        </p:nvSpPr>
        <p:spPr>
          <a:xfrm>
            <a:off x="1452975" y="2135850"/>
            <a:ext cx="91245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Kali:</a:t>
            </a: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 use ping command (ICMP) to Ubuntu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Ubuntu:</a:t>
            </a: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 use snort community rules to detect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4BD754F6-389D-E6D7-94AB-F4722DD9A61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04" y="113431"/>
            <a:ext cx="1667065" cy="90855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9f7da507fa_0_4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1D9B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g19f7da507fa_0_47"/>
          <p:cNvGrpSpPr/>
          <p:nvPr/>
        </p:nvGrpSpPr>
        <p:grpSpPr>
          <a:xfrm>
            <a:off x="513735" y="235974"/>
            <a:ext cx="11164500" cy="6282900"/>
            <a:chOff x="513735" y="235974"/>
            <a:chExt cx="11164500" cy="6282900"/>
          </a:xfrm>
        </p:grpSpPr>
        <p:sp>
          <p:nvSpPr>
            <p:cNvPr id="665" name="Google Shape;665;g19f7da507fa_0_47"/>
            <p:cNvSpPr/>
            <p:nvPr/>
          </p:nvSpPr>
          <p:spPr>
            <a:xfrm>
              <a:off x="513735" y="235974"/>
              <a:ext cx="11164500" cy="6282900"/>
            </a:xfrm>
            <a:prstGeom prst="roundRect">
              <a:avLst>
                <a:gd name="adj" fmla="val 2552"/>
              </a:avLst>
            </a:prstGeom>
            <a:solidFill>
              <a:srgbClr val="25AD9F"/>
            </a:solidFill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g19f7da507fa_0_47"/>
            <p:cNvSpPr/>
            <p:nvPr/>
          </p:nvSpPr>
          <p:spPr>
            <a:xfrm>
              <a:off x="884902" y="1135626"/>
              <a:ext cx="10471500" cy="5161800"/>
            </a:xfrm>
            <a:prstGeom prst="roundRect">
              <a:avLst>
                <a:gd name="adj" fmla="val 3586"/>
              </a:avLst>
            </a:prstGeom>
            <a:solidFill>
              <a:srgbClr val="B9DFCA"/>
            </a:solidFill>
            <a:ln w="5715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67" name="Google Shape;667;g19f7da507fa_0_47" descr="Shape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 l="13547" t="59283" r="51290" b="21362"/>
            <a:stretch/>
          </p:blipFill>
          <p:spPr>
            <a:xfrm>
              <a:off x="884902" y="275822"/>
              <a:ext cx="993058" cy="8199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8" name="Google Shape;668;g19f7da507fa_0_47" descr="Shape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 l="61612" t="79784" r="9032" b="3226"/>
            <a:stretch/>
          </p:blipFill>
          <p:spPr>
            <a:xfrm>
              <a:off x="10536426" y="263561"/>
              <a:ext cx="993057" cy="8621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9" name="Google Shape;669;g19f7da507fa_0_47" descr="Shape&#10;&#10;Description automatically generated"/>
            <p:cNvPicPr preferRelativeResize="0"/>
            <p:nvPr/>
          </p:nvPicPr>
          <p:blipFill rotWithShape="1">
            <a:blip r:embed="rId5">
              <a:alphaModFix/>
            </a:blip>
            <a:srcRect l="11020" t="83655" r="49480" b="8387"/>
            <a:stretch/>
          </p:blipFill>
          <p:spPr>
            <a:xfrm>
              <a:off x="9649569" y="746987"/>
              <a:ext cx="1108079" cy="3348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0" name="Google Shape;670;g19f7da507fa_0_47" descr="Shape&#10;&#10;Description automatically generated"/>
            <p:cNvPicPr preferRelativeResize="0"/>
            <p:nvPr/>
          </p:nvPicPr>
          <p:blipFill rotWithShape="1">
            <a:blip r:embed="rId6">
              <a:alphaModFix/>
            </a:blip>
            <a:srcRect l="57487" t="62369" r="18875" b="22075"/>
            <a:stretch/>
          </p:blipFill>
          <p:spPr>
            <a:xfrm>
              <a:off x="1628915" y="443234"/>
              <a:ext cx="646870" cy="6385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1" name="Google Shape;671;g19f7da507fa_0_47"/>
            <p:cNvSpPr/>
            <p:nvPr/>
          </p:nvSpPr>
          <p:spPr>
            <a:xfrm>
              <a:off x="5224687" y="896946"/>
              <a:ext cx="1742700" cy="117900"/>
            </a:xfrm>
            <a:prstGeom prst="roundRect">
              <a:avLst>
                <a:gd name="adj" fmla="val 50000"/>
              </a:avLst>
            </a:prstGeom>
            <a:solidFill>
              <a:srgbClr val="044D39"/>
            </a:solidFill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72" name="Google Shape;672;g19f7da507fa_0_47" descr="Shape&#10;&#10;Description automatically generated"/>
            <p:cNvPicPr preferRelativeResize="0"/>
            <p:nvPr/>
          </p:nvPicPr>
          <p:blipFill rotWithShape="1">
            <a:blip r:embed="rId7">
              <a:alphaModFix/>
            </a:blip>
            <a:srcRect l="83952" t="71827" r="1531" b="18494"/>
            <a:stretch/>
          </p:blipFill>
          <p:spPr>
            <a:xfrm>
              <a:off x="10252995" y="351746"/>
              <a:ext cx="449825" cy="4498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3" name="Google Shape;673;g19f7da507fa_0_47" descr="Shape&#10;&#10;Description automatically generated"/>
            <p:cNvPicPr preferRelativeResize="0"/>
            <p:nvPr/>
          </p:nvPicPr>
          <p:blipFill rotWithShape="1">
            <a:blip r:embed="rId8">
              <a:alphaModFix/>
            </a:blip>
            <a:srcRect l="69515" t="47311" r="13065" b="44408"/>
            <a:stretch/>
          </p:blipFill>
          <p:spPr>
            <a:xfrm>
              <a:off x="9686963" y="337429"/>
              <a:ext cx="592596" cy="422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4" name="Google Shape;674;g19f7da507fa_0_47" descr="Shape&#10;&#10;Description automatically generated"/>
            <p:cNvPicPr preferRelativeResize="0"/>
            <p:nvPr/>
          </p:nvPicPr>
          <p:blipFill rotWithShape="1">
            <a:blip r:embed="rId9">
              <a:alphaModFix/>
            </a:blip>
            <a:srcRect l="16350" t="13332" r="10948" b="60181"/>
            <a:stretch/>
          </p:blipFill>
          <p:spPr>
            <a:xfrm>
              <a:off x="986302" y="1263190"/>
              <a:ext cx="966048" cy="52791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76" name="Google Shape;676;g19f7da507fa_0_47"/>
          <p:cNvSpPr txBox="1"/>
          <p:nvPr/>
        </p:nvSpPr>
        <p:spPr>
          <a:xfrm>
            <a:off x="1877959" y="1275615"/>
            <a:ext cx="4662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Advanced  model:</a:t>
            </a:r>
            <a:endParaRPr sz="32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77" name="Google Shape;677;g19f7da507fa_0_47"/>
          <p:cNvSpPr txBox="1"/>
          <p:nvPr/>
        </p:nvSpPr>
        <p:spPr>
          <a:xfrm>
            <a:off x="1533750" y="1931450"/>
            <a:ext cx="91245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Kali:</a:t>
            </a: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 host a local website (contains many vuls)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Host: </a:t>
            </a: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connect and attack website in kali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Ubuntu:</a:t>
            </a: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 detect and classify the attack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8" name="Google Shape;678;g19f7da507fa_0_4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051225" y="3778550"/>
            <a:ext cx="5869974" cy="241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657A95E-3D18-4F3B-B323-71DF7C8EC05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04" y="113431"/>
            <a:ext cx="1667065" cy="90855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9f7da507fa_0_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998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4" name="Google Shape;684;g19f7da507fa_0_33"/>
          <p:cNvSpPr txBox="1"/>
          <p:nvPr/>
        </p:nvSpPr>
        <p:spPr>
          <a:xfrm>
            <a:off x="2005101" y="2967325"/>
            <a:ext cx="8151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C4E0B2"/>
                </a:solidFill>
                <a:latin typeface="Bree Serif"/>
                <a:ea typeface="Bree Serif"/>
                <a:cs typeface="Bree Serif"/>
                <a:sym typeface="Bree Serif"/>
              </a:rPr>
              <a:t>Video</a:t>
            </a:r>
            <a:endParaRPr sz="5400">
              <a:solidFill>
                <a:srgbClr val="C4E0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grpSp>
        <p:nvGrpSpPr>
          <p:cNvPr id="685" name="Google Shape;685;g19f7da507fa_0_33"/>
          <p:cNvGrpSpPr/>
          <p:nvPr/>
        </p:nvGrpSpPr>
        <p:grpSpPr>
          <a:xfrm>
            <a:off x="0" y="-230483"/>
            <a:ext cx="12192000" cy="1641594"/>
            <a:chOff x="0" y="-230483"/>
            <a:chExt cx="12192000" cy="1641594"/>
          </a:xfrm>
        </p:grpSpPr>
        <p:sp>
          <p:nvSpPr>
            <p:cNvPr id="686" name="Google Shape;686;g19f7da507fa_0_33"/>
            <p:cNvSpPr/>
            <p:nvPr/>
          </p:nvSpPr>
          <p:spPr>
            <a:xfrm>
              <a:off x="0" y="0"/>
              <a:ext cx="12192000" cy="1180500"/>
            </a:xfrm>
            <a:prstGeom prst="rect">
              <a:avLst/>
            </a:prstGeom>
            <a:solidFill>
              <a:srgbClr val="B7FFC7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88" name="Google Shape;688;g19f7da507fa_0_33" descr="Shape&#10;&#10;Description automatically generated with low confidenc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947364" y="-4971"/>
              <a:ext cx="1103875" cy="14160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9" name="Google Shape;689;g19f7da507fa_0_33" descr="Shape, square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 l="22160" r="21105" b="27693"/>
            <a:stretch/>
          </p:blipFill>
          <p:spPr>
            <a:xfrm>
              <a:off x="55206" y="-230483"/>
              <a:ext cx="1856893" cy="133278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90" name="Google Shape;690;g19f7da507fa_0_33"/>
          <p:cNvGrpSpPr/>
          <p:nvPr/>
        </p:nvGrpSpPr>
        <p:grpSpPr>
          <a:xfrm>
            <a:off x="0" y="4728899"/>
            <a:ext cx="12192001" cy="2134115"/>
            <a:chOff x="0" y="4728899"/>
            <a:chExt cx="12192001" cy="2134115"/>
          </a:xfrm>
        </p:grpSpPr>
        <p:sp>
          <p:nvSpPr>
            <p:cNvPr id="691" name="Google Shape;691;g19f7da507fa_0_33"/>
            <p:cNvSpPr/>
            <p:nvPr/>
          </p:nvSpPr>
          <p:spPr>
            <a:xfrm>
              <a:off x="0" y="5687314"/>
              <a:ext cx="12192000" cy="1175700"/>
            </a:xfrm>
            <a:prstGeom prst="rect">
              <a:avLst/>
            </a:prstGeom>
            <a:solidFill>
              <a:srgbClr val="A1D9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92" name="Google Shape;692;g19f7da507fa_0_33" descr="A picture containing text&#10;&#10;Description automatically generated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472563" y="4728899"/>
              <a:ext cx="1719438" cy="2129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3" name="Google Shape;693;g19f7da507fa_0_33" descr="A picture containing text&#10;&#10;Description automatically generated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9924" y="5018314"/>
              <a:ext cx="1747458" cy="174745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7819378-6363-CA08-B6E9-2F6118A802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445" y="39099"/>
            <a:ext cx="2022573" cy="1102302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calendar&#10;&#10;Description automatically generated">
            <a:extLst>
              <a:ext uri="{FF2B5EF4-FFF2-40B4-BE49-F238E27FC236}">
                <a16:creationId xmlns:a16="http://schemas.microsoft.com/office/drawing/2014/main" id="{CD3BCACE-BA5D-4D5E-AA26-6D9DBB2B0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01640C4-66B8-4C17-9671-5DF126A47E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FC9707-D139-457D-A44B-4EC41B8D35A1}"/>
              </a:ext>
            </a:extLst>
          </p:cNvPr>
          <p:cNvSpPr/>
          <p:nvPr/>
        </p:nvSpPr>
        <p:spPr>
          <a:xfrm>
            <a:off x="0" y="0"/>
            <a:ext cx="12192000" cy="1022555"/>
          </a:xfrm>
          <a:prstGeom prst="rect">
            <a:avLst/>
          </a:prstGeom>
          <a:solidFill>
            <a:srgbClr val="F35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11636E0E-8C35-4C18-BA90-F3E00496F6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33" b="26134"/>
          <a:stretch/>
        </p:blipFill>
        <p:spPr>
          <a:xfrm>
            <a:off x="0" y="-64969"/>
            <a:ext cx="2455594" cy="11524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089131E-7759-4AC9-AA9D-30FCEC991B0D}"/>
              </a:ext>
            </a:extLst>
          </p:cNvPr>
          <p:cNvSpPr txBox="1"/>
          <p:nvPr/>
        </p:nvSpPr>
        <p:spPr>
          <a:xfrm>
            <a:off x="3030313" y="-50826"/>
            <a:ext cx="82327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>
                <a:ln w="28575">
                  <a:solidFill>
                    <a:srgbClr val="5F0B09"/>
                  </a:solidFill>
                </a:ln>
                <a:solidFill>
                  <a:srgbClr val="D45641"/>
                </a:solidFill>
                <a:latin typeface="Mklatin" panose="02000805020000020003" pitchFamily="2" charset="0"/>
              </a:rPr>
              <a:t>GROUP MEMBERS</a:t>
            </a:r>
            <a:endParaRPr lang="vi-VN" sz="6600" b="1">
              <a:ln w="28575">
                <a:solidFill>
                  <a:srgbClr val="5F0B09"/>
                </a:solidFill>
              </a:ln>
              <a:solidFill>
                <a:srgbClr val="D45641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4632494-9D1E-4A91-95B0-BBA2A127E5D1}"/>
              </a:ext>
            </a:extLst>
          </p:cNvPr>
          <p:cNvGrpSpPr/>
          <p:nvPr/>
        </p:nvGrpSpPr>
        <p:grpSpPr>
          <a:xfrm>
            <a:off x="6116580" y="1495278"/>
            <a:ext cx="2728143" cy="3711787"/>
            <a:chOff x="6116580" y="1495278"/>
            <a:chExt cx="2728143" cy="371178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9BB7E07-7A90-4A92-AED5-05E91A8BD4CB}"/>
                </a:ext>
              </a:extLst>
            </p:cNvPr>
            <p:cNvGrpSpPr/>
            <p:nvPr/>
          </p:nvGrpSpPr>
          <p:grpSpPr>
            <a:xfrm>
              <a:off x="6116580" y="1495278"/>
              <a:ext cx="2728143" cy="3711787"/>
              <a:chOff x="920582" y="1598373"/>
              <a:chExt cx="2728143" cy="3711787"/>
            </a:xfrm>
          </p:grpSpPr>
          <p:pic>
            <p:nvPicPr>
              <p:cNvPr id="29" name="Picture 28" descr="Diagram&#10;&#10;Description automatically generated">
                <a:extLst>
                  <a:ext uri="{FF2B5EF4-FFF2-40B4-BE49-F238E27FC236}">
                    <a16:creationId xmlns:a16="http://schemas.microsoft.com/office/drawing/2014/main" id="{030F0EF4-E960-491D-9753-03B45226DF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428760" y="2090195"/>
                <a:ext cx="3711787" cy="2728143"/>
              </a:xfrm>
              <a:prstGeom prst="rect">
                <a:avLst/>
              </a:prstGeom>
            </p:spPr>
          </p:pic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561A483-9724-4D7B-89DA-EA4483E8C25D}"/>
                  </a:ext>
                </a:extLst>
              </p:cNvPr>
              <p:cNvSpPr/>
              <p:nvPr/>
            </p:nvSpPr>
            <p:spPr>
              <a:xfrm>
                <a:off x="1307675" y="4079194"/>
                <a:ext cx="1953955" cy="904102"/>
              </a:xfrm>
              <a:prstGeom prst="rect">
                <a:avLst/>
              </a:prstGeom>
              <a:solidFill>
                <a:srgbClr val="B38D7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D09F9B02-3BF7-44F2-B89A-15FE07D928C4}"/>
                  </a:ext>
                </a:extLst>
              </p:cNvPr>
              <p:cNvSpPr/>
              <p:nvPr/>
            </p:nvSpPr>
            <p:spPr>
              <a:xfrm>
                <a:off x="1359741" y="1935308"/>
                <a:ext cx="1849821" cy="2134758"/>
              </a:xfrm>
              <a:prstGeom prst="roundRect">
                <a:avLst>
                  <a:gd name="adj" fmla="val 0"/>
                </a:avLst>
              </a:prstGeom>
              <a:blipFill dpi="0"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7702" r="-7702"/>
                </a:stretch>
              </a:blipFill>
              <a:ln w="28575">
                <a:solidFill>
                  <a:srgbClr val="230E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65746A0-5C13-4CB9-A149-0ECBC3567C2F}"/>
                  </a:ext>
                </a:extLst>
              </p:cNvPr>
              <p:cNvSpPr txBox="1"/>
              <p:nvPr/>
            </p:nvSpPr>
            <p:spPr>
              <a:xfrm>
                <a:off x="1436914" y="4167439"/>
                <a:ext cx="16981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BMO</a:t>
                </a:r>
                <a:endParaRPr lang="vi-VN" sz="3600">
                  <a:solidFill>
                    <a:srgbClr val="2A252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45" name="Picture 44" descr="Diagram&#10;&#10;Description automatically generated">
              <a:extLst>
                <a:ext uri="{FF2B5EF4-FFF2-40B4-BE49-F238E27FC236}">
                  <a16:creationId xmlns:a16="http://schemas.microsoft.com/office/drawing/2014/main" id="{D2D3904D-0CAC-4FA2-B6BD-A5F593D936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76135" r="8555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958" r="13272"/>
            <a:stretch/>
          </p:blipFill>
          <p:spPr>
            <a:xfrm>
              <a:off x="8182302" y="2292547"/>
              <a:ext cx="461213" cy="2280806"/>
            </a:xfrm>
            <a:prstGeom prst="rect">
              <a:avLst/>
            </a:prstGeom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E4748FF-ADD0-4B7A-8089-1E8EFD16AE58}"/>
              </a:ext>
            </a:extLst>
          </p:cNvPr>
          <p:cNvGrpSpPr/>
          <p:nvPr/>
        </p:nvGrpSpPr>
        <p:grpSpPr>
          <a:xfrm>
            <a:off x="253103" y="1498789"/>
            <a:ext cx="2728143" cy="3711787"/>
            <a:chOff x="253103" y="1498789"/>
            <a:chExt cx="2728143" cy="371178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E8ECAA4-66E5-4A86-B6B3-531B0E1183D5}"/>
                </a:ext>
              </a:extLst>
            </p:cNvPr>
            <p:cNvGrpSpPr/>
            <p:nvPr/>
          </p:nvGrpSpPr>
          <p:grpSpPr>
            <a:xfrm>
              <a:off x="253103" y="1498789"/>
              <a:ext cx="2728143" cy="3711787"/>
              <a:chOff x="920582" y="1598373"/>
              <a:chExt cx="2728143" cy="3711787"/>
            </a:xfrm>
          </p:grpSpPr>
          <p:pic>
            <p:nvPicPr>
              <p:cNvPr id="17" name="Picture 16" descr="Diagram&#10;&#10;Description automatically generated">
                <a:extLst>
                  <a:ext uri="{FF2B5EF4-FFF2-40B4-BE49-F238E27FC236}">
                    <a16:creationId xmlns:a16="http://schemas.microsoft.com/office/drawing/2014/main" id="{5B705199-637B-4263-9B44-4B9D784843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428760" y="2090195"/>
                <a:ext cx="3711787" cy="2728143"/>
              </a:xfrm>
              <a:prstGeom prst="rect">
                <a:avLst/>
              </a:prstGeom>
            </p:spPr>
          </p:pic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2F943B6-99DC-494F-BB29-4B765594857D}"/>
                  </a:ext>
                </a:extLst>
              </p:cNvPr>
              <p:cNvSpPr/>
              <p:nvPr/>
            </p:nvSpPr>
            <p:spPr>
              <a:xfrm>
                <a:off x="1307675" y="4079194"/>
                <a:ext cx="1953955" cy="904102"/>
              </a:xfrm>
              <a:prstGeom prst="rect">
                <a:avLst/>
              </a:prstGeom>
              <a:solidFill>
                <a:srgbClr val="B38D7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EFEA3B44-A34E-4952-9B6E-436938BECD67}"/>
                  </a:ext>
                </a:extLst>
              </p:cNvPr>
              <p:cNvSpPr/>
              <p:nvPr/>
            </p:nvSpPr>
            <p:spPr>
              <a:xfrm>
                <a:off x="1359741" y="1935308"/>
                <a:ext cx="1849821" cy="2134758"/>
              </a:xfrm>
              <a:prstGeom prst="roundRect">
                <a:avLst>
                  <a:gd name="adj" fmla="val 0"/>
                </a:avLst>
              </a:prstGeom>
              <a:blipFill dpi="0"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7702" r="-7702"/>
                </a:stretch>
              </a:blipFill>
              <a:ln w="28575">
                <a:solidFill>
                  <a:srgbClr val="230E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6F7F1DA-1D2D-41D0-B4EA-844FDC10279C}"/>
                  </a:ext>
                </a:extLst>
              </p:cNvPr>
              <p:cNvSpPr txBox="1"/>
              <p:nvPr/>
            </p:nvSpPr>
            <p:spPr>
              <a:xfrm>
                <a:off x="1436914" y="4167439"/>
                <a:ext cx="16981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FINN</a:t>
                </a:r>
                <a:endParaRPr lang="vi-VN" sz="3600">
                  <a:solidFill>
                    <a:srgbClr val="2A252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46" name="Picture 45" descr="Diagram&#10;&#10;Description automatically generated">
              <a:extLst>
                <a:ext uri="{FF2B5EF4-FFF2-40B4-BE49-F238E27FC236}">
                  <a16:creationId xmlns:a16="http://schemas.microsoft.com/office/drawing/2014/main" id="{9291F3DC-6390-4259-9922-A20FC445CF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2455" r="2263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83" r="76097"/>
            <a:stretch/>
          </p:blipFill>
          <p:spPr>
            <a:xfrm>
              <a:off x="359824" y="2081968"/>
              <a:ext cx="620323" cy="2838450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2E543BA-82DE-427E-BD4F-07B531B3874C}"/>
              </a:ext>
            </a:extLst>
          </p:cNvPr>
          <p:cNvGrpSpPr/>
          <p:nvPr/>
        </p:nvGrpSpPr>
        <p:grpSpPr>
          <a:xfrm>
            <a:off x="3184842" y="1495279"/>
            <a:ext cx="2728143" cy="3711787"/>
            <a:chOff x="3184842" y="1495279"/>
            <a:chExt cx="2728143" cy="371178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58981DC-E6EC-4C25-B618-01A668AEB363}"/>
                </a:ext>
              </a:extLst>
            </p:cNvPr>
            <p:cNvGrpSpPr/>
            <p:nvPr/>
          </p:nvGrpSpPr>
          <p:grpSpPr>
            <a:xfrm>
              <a:off x="3184842" y="1495279"/>
              <a:ext cx="2728143" cy="3711787"/>
              <a:chOff x="920582" y="1598373"/>
              <a:chExt cx="2728143" cy="3711787"/>
            </a:xfrm>
          </p:grpSpPr>
          <p:pic>
            <p:nvPicPr>
              <p:cNvPr id="24" name="Picture 23" descr="Diagram&#10;&#10;Description automatically generated">
                <a:extLst>
                  <a:ext uri="{FF2B5EF4-FFF2-40B4-BE49-F238E27FC236}">
                    <a16:creationId xmlns:a16="http://schemas.microsoft.com/office/drawing/2014/main" id="{C9D6C290-C1FB-428A-8EE9-0FCC8E1B8B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428760" y="2090195"/>
                <a:ext cx="3711787" cy="2728143"/>
              </a:xfrm>
              <a:prstGeom prst="rect">
                <a:avLst/>
              </a:prstGeom>
            </p:spPr>
          </p:pic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D9D14ED6-187C-4986-99E3-0FF9FC06A854}"/>
                  </a:ext>
                </a:extLst>
              </p:cNvPr>
              <p:cNvSpPr/>
              <p:nvPr/>
            </p:nvSpPr>
            <p:spPr>
              <a:xfrm>
                <a:off x="1307675" y="4079194"/>
                <a:ext cx="1953955" cy="904102"/>
              </a:xfrm>
              <a:prstGeom prst="rect">
                <a:avLst/>
              </a:prstGeom>
              <a:solidFill>
                <a:srgbClr val="B38D7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B844A54E-61D0-49A4-99C3-AB6336560349}"/>
                  </a:ext>
                </a:extLst>
              </p:cNvPr>
              <p:cNvSpPr/>
              <p:nvPr/>
            </p:nvSpPr>
            <p:spPr>
              <a:xfrm>
                <a:off x="1359741" y="1935308"/>
                <a:ext cx="1849821" cy="2134758"/>
              </a:xfrm>
              <a:prstGeom prst="roundRect">
                <a:avLst>
                  <a:gd name="adj" fmla="val 0"/>
                </a:avLst>
              </a:prstGeom>
              <a:blipFill dpi="0"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7702" r="-7702"/>
                </a:stretch>
              </a:blipFill>
              <a:ln w="28575">
                <a:solidFill>
                  <a:srgbClr val="230E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E0A9E88-7F1B-41C1-BCB5-36BFAAED2D62}"/>
                  </a:ext>
                </a:extLst>
              </p:cNvPr>
              <p:cNvSpPr txBox="1"/>
              <p:nvPr/>
            </p:nvSpPr>
            <p:spPr>
              <a:xfrm>
                <a:off x="1436914" y="4167439"/>
                <a:ext cx="16981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rgbClr val="2A252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JAKE</a:t>
                </a:r>
                <a:endParaRPr lang="vi-VN" sz="3600">
                  <a:solidFill>
                    <a:srgbClr val="2A252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47" name="Picture 46" descr="Diagram&#10;&#10;Description automatically generated">
              <a:extLst>
                <a:ext uri="{FF2B5EF4-FFF2-40B4-BE49-F238E27FC236}">
                  <a16:creationId xmlns:a16="http://schemas.microsoft.com/office/drawing/2014/main" id="{2E0D1893-C906-4B97-BC2A-CBEE7B521B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732" b="92953" l="25586" r="41016">
                          <a14:foregroundMark x1="33008" y1="90268" x2="33008" y2="90268"/>
                          <a14:foregroundMark x1="33008" y1="92953" x2="33008" y2="92953"/>
                          <a14:foregroundMark x1="41016" y1="63423" x2="41016" y2="6342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09" r="57031"/>
            <a:stretch/>
          </p:blipFill>
          <p:spPr>
            <a:xfrm>
              <a:off x="3336946" y="2515300"/>
              <a:ext cx="655401" cy="2001428"/>
            </a:xfrm>
            <a:prstGeom prst="rect">
              <a:avLst/>
            </a:prstGeom>
          </p:spPr>
        </p:pic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F0CC834-D04B-4924-A1F8-CA090D9E122A}"/>
              </a:ext>
            </a:extLst>
          </p:cNvPr>
          <p:cNvGrpSpPr/>
          <p:nvPr/>
        </p:nvGrpSpPr>
        <p:grpSpPr>
          <a:xfrm>
            <a:off x="9048318" y="1495278"/>
            <a:ext cx="2728143" cy="3711787"/>
            <a:chOff x="9048318" y="1495278"/>
            <a:chExt cx="2728143" cy="3711787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C7A4AA6-61D6-4D8E-8740-B5AA034A23F2}"/>
                </a:ext>
              </a:extLst>
            </p:cNvPr>
            <p:cNvGrpSpPr/>
            <p:nvPr/>
          </p:nvGrpSpPr>
          <p:grpSpPr>
            <a:xfrm>
              <a:off x="9048318" y="1495278"/>
              <a:ext cx="2728143" cy="3711787"/>
              <a:chOff x="920582" y="1598373"/>
              <a:chExt cx="2728143" cy="3711787"/>
            </a:xfrm>
          </p:grpSpPr>
          <p:pic>
            <p:nvPicPr>
              <p:cNvPr id="34" name="Picture 33" descr="Diagram&#10;&#10;Description automatically generated">
                <a:extLst>
                  <a:ext uri="{FF2B5EF4-FFF2-40B4-BE49-F238E27FC236}">
                    <a16:creationId xmlns:a16="http://schemas.microsoft.com/office/drawing/2014/main" id="{92CE8B5D-5EBD-4C9E-A6F7-B7ADC9A317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428760" y="2090195"/>
                <a:ext cx="3711787" cy="2728143"/>
              </a:xfrm>
              <a:prstGeom prst="rect">
                <a:avLst/>
              </a:prstGeom>
            </p:spPr>
          </p:pic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1CA23E8-2CD7-4B2D-957E-4890D3EF70AB}"/>
                  </a:ext>
                </a:extLst>
              </p:cNvPr>
              <p:cNvSpPr/>
              <p:nvPr/>
            </p:nvSpPr>
            <p:spPr>
              <a:xfrm>
                <a:off x="1307675" y="4079194"/>
                <a:ext cx="1953955" cy="904102"/>
              </a:xfrm>
              <a:prstGeom prst="rect">
                <a:avLst/>
              </a:prstGeom>
              <a:solidFill>
                <a:srgbClr val="B38D7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578A4B61-B50F-4D18-9F51-D5E46A742879}"/>
                  </a:ext>
                </a:extLst>
              </p:cNvPr>
              <p:cNvSpPr/>
              <p:nvPr/>
            </p:nvSpPr>
            <p:spPr>
              <a:xfrm>
                <a:off x="1359741" y="1935308"/>
                <a:ext cx="1849821" cy="2134758"/>
              </a:xfrm>
              <a:prstGeom prst="roundRect">
                <a:avLst>
                  <a:gd name="adj" fmla="val 0"/>
                </a:avLst>
              </a:prstGeom>
              <a:blipFill dpi="0" rotWithShape="1"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7702" r="-7702"/>
                </a:stretch>
              </a:blipFill>
              <a:ln w="28575">
                <a:solidFill>
                  <a:srgbClr val="230E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8A0361A5-AC75-4324-8248-4C2350EEAE04}"/>
                  </a:ext>
                </a:extLst>
              </p:cNvPr>
              <p:cNvSpPr txBox="1"/>
              <p:nvPr/>
            </p:nvSpPr>
            <p:spPr>
              <a:xfrm>
                <a:off x="1277916" y="4045110"/>
                <a:ext cx="201347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vi-VN" sz="2800" b="0" i="0">
                    <a:solidFill>
                      <a:srgbClr val="2A252A"/>
                    </a:solidFill>
                    <a:effectLst/>
                    <a:latin typeface="+mj-lt"/>
                  </a:rPr>
                  <a:t>Princess Bubblegum</a:t>
                </a:r>
              </a:p>
            </p:txBody>
          </p:sp>
        </p:grpSp>
        <p:pic>
          <p:nvPicPr>
            <p:cNvPr id="49" name="Picture 48" descr="Diagram&#10;&#10;Description automatically generated">
              <a:extLst>
                <a:ext uri="{FF2B5EF4-FFF2-40B4-BE49-F238E27FC236}">
                  <a16:creationId xmlns:a16="http://schemas.microsoft.com/office/drawing/2014/main" id="{42FE0C19-0AF5-45D5-BADB-545509E79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63091" r="72274">
                          <a14:foregroundMark x1="64258" y1="76846" x2="64258" y2="768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43" r="26578"/>
            <a:stretch/>
          </p:blipFill>
          <p:spPr>
            <a:xfrm>
              <a:off x="11090010" y="2012106"/>
              <a:ext cx="544902" cy="2762740"/>
            </a:xfrm>
            <a:prstGeom prst="rect">
              <a:avLst/>
            </a:prstGeom>
          </p:spPr>
        </p:pic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33EB840C-501D-4711-B593-E1EFA8B40D8C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3DFB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B004CF3D-17C3-4362-A838-B715DF235227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35741" b="78426" l="27448" r="51875">
                        <a14:foregroundMark x1="50156" y1="54907" x2="51042" y2="57037"/>
                        <a14:foregroundMark x1="51458" y1="56296" x2="51927" y2="57222"/>
                        <a14:foregroundMark x1="42083" y1="63889" x2="43229" y2="67963"/>
                        <a14:foregroundMark x1="39427" y1="78426" x2="39427" y2="78426"/>
                        <a14:foregroundMark x1="27865" y1="57685" x2="27865" y2="57685"/>
                        <a14:foregroundMark x1="28542" y1="52130" x2="28542" y2="52130"/>
                        <a14:foregroundMark x1="29323" y1="49167" x2="29323" y2="49167"/>
                        <a14:foregroundMark x1="30417" y1="46296" x2="30417" y2="46296"/>
                        <a14:foregroundMark x1="31302" y1="43796" x2="31302" y2="43796"/>
                        <a14:foregroundMark x1="32656" y1="42593" x2="32813" y2="42130"/>
                        <a14:foregroundMark x1="34844" y1="40556" x2="34844" y2="40556"/>
                        <a14:foregroundMark x1="36979" y1="38519" x2="36979" y2="38519"/>
                        <a14:foregroundMark x1="33542" y1="40926" x2="33542" y2="40926"/>
                        <a14:foregroundMark x1="29948" y1="47685" x2="29948" y2="47685"/>
                        <a14:foregroundMark x1="29583" y1="47685" x2="29583" y2="47685"/>
                        <a14:foregroundMark x1="28958" y1="50093" x2="28958" y2="50093"/>
                        <a14:foregroundMark x1="28802" y1="50833" x2="28802" y2="50833"/>
                      </a14:backgroundRemoval>
                    </a14:imgEffect>
                  </a14:imgLayer>
                </a14:imgProps>
              </a:ext>
            </a:extLst>
          </a:blip>
          <a:srcRect l="24486" t="30588" r="45587" b="17255"/>
          <a:stretch/>
        </p:blipFill>
        <p:spPr>
          <a:xfrm rot="20834145">
            <a:off x="-11238" y="6953387"/>
            <a:ext cx="1485854" cy="1456648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BBCD83BC-1C2B-4422-8944-5396958A0685}"/>
              </a:ext>
            </a:extLst>
          </p:cNvPr>
          <p:cNvGrpSpPr/>
          <p:nvPr/>
        </p:nvGrpSpPr>
        <p:grpSpPr>
          <a:xfrm>
            <a:off x="9048318" y="7066328"/>
            <a:ext cx="3358960" cy="1595085"/>
            <a:chOff x="8921354" y="5331557"/>
            <a:chExt cx="3358960" cy="1595085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0244CFA9-41B9-4863-AF4E-B5F5057EDE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27315" b="65648" l="50938" r="74115">
                          <a14:foregroundMark x1="57344" y1="46204" x2="60417" y2="46204"/>
                          <a14:foregroundMark x1="64219" y1="43426" x2="65156" y2="43426"/>
                          <a14:foregroundMark x1="62917" y1="44444" x2="64583" y2="45185"/>
                          <a14:foregroundMark x1="62031" y1="65093" x2="62031" y2="65093"/>
                          <a14:foregroundMark x1="67969" y1="63981" x2="68073" y2="63981"/>
                          <a14:foregroundMark x1="68333" y1="63704" x2="68333" y2="63704"/>
                          <a14:foregroundMark x1="68594" y1="63704" x2="68594" y2="63704"/>
                          <a14:foregroundMark x1="68958" y1="63241" x2="68958" y2="63241"/>
                          <a14:foregroundMark x1="66719" y1="65093" x2="66719" y2="65093"/>
                          <a14:foregroundMark x1="65156" y1="65648" x2="65156" y2="65648"/>
                          <a14:foregroundMark x1="72813" y1="47315" x2="72813" y2="47315"/>
                          <a14:foregroundMark x1="72917" y1="55648" x2="72917" y2="55648"/>
                          <a14:foregroundMark x1="73073" y1="50370" x2="73073" y2="50370"/>
                          <a14:foregroundMark x1="71979" y1="35741" x2="71979" y2="35741"/>
                          <a14:foregroundMark x1="72135" y1="36296" x2="72135" y2="36296"/>
                          <a14:foregroundMark x1="71927" y1="34352" x2="71927" y2="34352"/>
                          <a14:foregroundMark x1="72344" y1="40000" x2="72344" y2="40000"/>
                          <a14:foregroundMark x1="72240" y1="37685" x2="72240" y2="37685"/>
                          <a14:foregroundMark x1="72552" y1="43981" x2="72552" y2="43981"/>
                          <a14:foregroundMark x1="72865" y1="46481" x2="72865" y2="46481"/>
                          <a14:foregroundMark x1="72656" y1="43426" x2="72604" y2="44722"/>
                          <a14:foregroundMark x1="72448" y1="41852" x2="72552" y2="43241"/>
                          <a14:foregroundMark x1="71146" y1="29074" x2="71146" y2="29074"/>
                          <a14:foregroundMark x1="69896" y1="28241" x2="69896" y2="28241"/>
                          <a14:foregroundMark x1="68958" y1="29630" x2="68958" y2="29630"/>
                          <a14:foregroundMark x1="69063" y1="29167" x2="69271" y2="28981"/>
                          <a14:foregroundMark x1="71667" y1="31944" x2="71667" y2="31944"/>
                          <a14:foregroundMark x1="71458" y1="30093" x2="71458" y2="30093"/>
                          <a14:foregroundMark x1="71719" y1="33148" x2="71719" y2="33148"/>
                          <a14:foregroundMark x1="71927" y1="33148" x2="71927" y2="33148"/>
                          <a14:foregroundMark x1="71927" y1="33333" x2="71927" y2="33333"/>
                          <a14:foregroundMark x1="71875" y1="33241" x2="71875" y2="33241"/>
                          <a14:foregroundMark x1="71719" y1="32500" x2="71719" y2="32500"/>
                          <a14:foregroundMark x1="71979" y1="33981" x2="71979" y2="33981"/>
                          <a14:foregroundMark x1="67656" y1="32407" x2="67656" y2="32407"/>
                          <a14:foregroundMark x1="65573" y1="32685" x2="65573" y2="32685"/>
                          <a14:foregroundMark x1="65156" y1="32685" x2="65156" y2="32685"/>
                          <a14:foregroundMark x1="52448" y1="32685" x2="52448" y2="32685"/>
                          <a14:foregroundMark x1="51354" y1="34722" x2="51354" y2="34722"/>
                          <a14:foregroundMark x1="51823" y1="32963" x2="51823" y2="32963"/>
                          <a14:foregroundMark x1="50990" y1="40741" x2="50990" y2="40741"/>
                          <a14:foregroundMark x1="52083" y1="53889" x2="52083" y2="53889"/>
                          <a14:foregroundMark x1="51771" y1="52315" x2="51771" y2="52315"/>
                          <a14:backgroundMark x1="71615" y1="30648" x2="71875" y2="32315"/>
                          <a14:backgroundMark x1="71901" y1="33148" x2="71979" y2="33796"/>
                          <a14:backgroundMark x1="71823" y1="32500" x2="71901" y2="33148"/>
                        </a14:backgroundRemoval>
                      </a14:imgEffect>
                    </a14:imgLayer>
                  </a14:imgProps>
                </a:ext>
              </a:extLst>
            </a:blip>
            <a:srcRect l="48064" t="22652" r="22984" b="30610"/>
            <a:stretch/>
          </p:blipFill>
          <p:spPr>
            <a:xfrm>
              <a:off x="10523764" y="5331557"/>
              <a:ext cx="1756550" cy="1595085"/>
            </a:xfrm>
            <a:prstGeom prst="rect">
              <a:avLst/>
            </a:prstGeom>
          </p:spPr>
        </p:pic>
        <p:pic>
          <p:nvPicPr>
            <p:cNvPr id="44" name="Picture 43" descr="Diagram&#10;&#10;Description automatically generated">
              <a:extLst>
                <a:ext uri="{FF2B5EF4-FFF2-40B4-BE49-F238E27FC236}">
                  <a16:creationId xmlns:a16="http://schemas.microsoft.com/office/drawing/2014/main" id="{E29678D0-9765-4D95-910F-34BC58AA9C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7383" b="92282" l="43750" r="59375">
                          <a14:foregroundMark x1="51758" y1="7718" x2="51758" y2="7718"/>
                          <a14:foregroundMark x1="51367" y1="92282" x2="51563" y2="912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838" r="38373"/>
            <a:stretch/>
          </p:blipFill>
          <p:spPr>
            <a:xfrm rot="18702417">
              <a:off x="9858043" y="4896463"/>
              <a:ext cx="965071" cy="2838450"/>
            </a:xfrm>
            <a:prstGeom prst="rect">
              <a:avLst/>
            </a:prstGeom>
          </p:spPr>
        </p:pic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9BA704E4-7C17-4990-B7D3-BE1124632DEE}"/>
              </a:ext>
            </a:extLst>
          </p:cNvPr>
          <p:cNvSpPr/>
          <p:nvPr/>
        </p:nvSpPr>
        <p:spPr>
          <a:xfrm>
            <a:off x="-20581" y="5725507"/>
            <a:ext cx="12233161" cy="11524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FF04C90-0404-4662-95E9-FF69989114D8}"/>
              </a:ext>
            </a:extLst>
          </p:cNvPr>
          <p:cNvGrpSpPr/>
          <p:nvPr/>
        </p:nvGrpSpPr>
        <p:grpSpPr>
          <a:xfrm>
            <a:off x="4467140" y="134714"/>
            <a:ext cx="7375259" cy="6286285"/>
            <a:chOff x="4856204" y="369111"/>
            <a:chExt cx="7080422" cy="6054813"/>
          </a:xfrm>
        </p:grpSpPr>
        <p:sp>
          <p:nvSpPr>
            <p:cNvPr id="58" name="Scroll: Horizontal 57">
              <a:extLst>
                <a:ext uri="{FF2B5EF4-FFF2-40B4-BE49-F238E27FC236}">
                  <a16:creationId xmlns:a16="http://schemas.microsoft.com/office/drawing/2014/main" id="{16C5108C-DEA2-4697-B4E7-72E95B1C51E5}"/>
                </a:ext>
              </a:extLst>
            </p:cNvPr>
            <p:cNvSpPr/>
            <p:nvPr/>
          </p:nvSpPr>
          <p:spPr>
            <a:xfrm rot="5400000">
              <a:off x="5369008" y="-143693"/>
              <a:ext cx="6054813" cy="7080422"/>
            </a:xfrm>
            <a:prstGeom prst="horizontalScroll">
              <a:avLst>
                <a:gd name="adj" fmla="val 8016"/>
              </a:avLst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A5155B2E-3641-4DE0-9F94-5E2B01EA7FA4}"/>
                </a:ext>
              </a:extLst>
            </p:cNvPr>
            <p:cNvSpPr/>
            <p:nvPr/>
          </p:nvSpPr>
          <p:spPr>
            <a:xfrm>
              <a:off x="5564674" y="1087523"/>
              <a:ext cx="5605834" cy="4917861"/>
            </a:xfrm>
            <a:prstGeom prst="rect">
              <a:avLst/>
            </a:prstGeom>
            <a:solidFill>
              <a:srgbClr val="B38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459EBF50-A941-4DD5-B6FD-FAC793848FF2}"/>
                </a:ext>
              </a:extLst>
            </p:cNvPr>
            <p:cNvSpPr/>
            <p:nvPr/>
          </p:nvSpPr>
          <p:spPr>
            <a:xfrm rot="5400000">
              <a:off x="5621462" y="2329576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63EB98A9-8C24-4FCA-A0A6-1B7B4F60B3F5}"/>
                </a:ext>
              </a:extLst>
            </p:cNvPr>
            <p:cNvSpPr/>
            <p:nvPr/>
          </p:nvSpPr>
          <p:spPr>
            <a:xfrm>
              <a:off x="10002780" y="5737970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07E8FE90-6359-4D2A-988A-76398C330193}"/>
                </a:ext>
              </a:extLst>
            </p:cNvPr>
            <p:cNvSpPr/>
            <p:nvPr/>
          </p:nvSpPr>
          <p:spPr>
            <a:xfrm rot="10800000">
              <a:off x="9506876" y="1087523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2F356767-7C06-4B06-B8CE-D8BA54014721}"/>
                </a:ext>
              </a:extLst>
            </p:cNvPr>
            <p:cNvSpPr/>
            <p:nvPr/>
          </p:nvSpPr>
          <p:spPr>
            <a:xfrm>
              <a:off x="6562395" y="5627725"/>
              <a:ext cx="128706" cy="423869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46AF6676-EEFD-42EA-AC4D-FE5D6FCE7A66}"/>
                </a:ext>
              </a:extLst>
            </p:cNvPr>
            <p:cNvSpPr/>
            <p:nvPr/>
          </p:nvSpPr>
          <p:spPr>
            <a:xfrm rot="4271628">
              <a:off x="5571024" y="5684624"/>
              <a:ext cx="254714" cy="360765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65" name="Isosceles Triangle 64">
              <a:extLst>
                <a:ext uri="{FF2B5EF4-FFF2-40B4-BE49-F238E27FC236}">
                  <a16:creationId xmlns:a16="http://schemas.microsoft.com/office/drawing/2014/main" id="{5612ABF2-8D37-43FA-8FAD-E574E41B5989}"/>
                </a:ext>
              </a:extLst>
            </p:cNvPr>
            <p:cNvSpPr/>
            <p:nvPr/>
          </p:nvSpPr>
          <p:spPr>
            <a:xfrm rot="16200000">
              <a:off x="10964152" y="2659221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66" name="Isosceles Triangle 65">
              <a:extLst>
                <a:ext uri="{FF2B5EF4-FFF2-40B4-BE49-F238E27FC236}">
                  <a16:creationId xmlns:a16="http://schemas.microsoft.com/office/drawing/2014/main" id="{D85B811A-1263-4DAA-977D-B5F7718DFDB4}"/>
                </a:ext>
              </a:extLst>
            </p:cNvPr>
            <p:cNvSpPr/>
            <p:nvPr/>
          </p:nvSpPr>
          <p:spPr>
            <a:xfrm rot="16200000">
              <a:off x="10917771" y="3135787"/>
              <a:ext cx="126165" cy="387849"/>
            </a:xfrm>
            <a:prstGeom prst="triangle">
              <a:avLst>
                <a:gd name="adj" fmla="val 47222"/>
              </a:avLst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67" name="Isosceles Triangle 66">
              <a:extLst>
                <a:ext uri="{FF2B5EF4-FFF2-40B4-BE49-F238E27FC236}">
                  <a16:creationId xmlns:a16="http://schemas.microsoft.com/office/drawing/2014/main" id="{A4249DA9-E65D-4470-A1B1-D7D961AC5B00}"/>
                </a:ext>
              </a:extLst>
            </p:cNvPr>
            <p:cNvSpPr/>
            <p:nvPr/>
          </p:nvSpPr>
          <p:spPr>
            <a:xfrm rot="10800000">
              <a:off x="7650461" y="1087523"/>
              <a:ext cx="153838" cy="267414"/>
            </a:xfrm>
            <a:prstGeom prst="triangl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pic>
        <p:nvPicPr>
          <p:cNvPr id="68" name="Picture 67" descr="Diagram&#10;&#10;Description automatically generated">
            <a:extLst>
              <a:ext uri="{FF2B5EF4-FFF2-40B4-BE49-F238E27FC236}">
                <a16:creationId xmlns:a16="http://schemas.microsoft.com/office/drawing/2014/main" id="{4BF5CF85-7C53-406B-A882-73FE1B967998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383" b="92282" l="43750" r="59375">
                        <a14:foregroundMark x1="51758" y1="7718" x2="51758" y2="7718"/>
                        <a14:foregroundMark x1="51367" y1="92282" x2="51563" y2="912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838" r="38373"/>
          <a:stretch/>
        </p:blipFill>
        <p:spPr>
          <a:xfrm rot="723616">
            <a:off x="10985488" y="3947683"/>
            <a:ext cx="965071" cy="2838450"/>
          </a:xfrm>
          <a:prstGeom prst="rect">
            <a:avLst/>
          </a:prstGeom>
        </p:spPr>
      </p:pic>
      <p:pic>
        <p:nvPicPr>
          <p:cNvPr id="71" name="Picture 70" descr="A picture containing text&#10;&#10;Description automatically generated">
            <a:extLst>
              <a:ext uri="{FF2B5EF4-FFF2-40B4-BE49-F238E27FC236}">
                <a16:creationId xmlns:a16="http://schemas.microsoft.com/office/drawing/2014/main" id="{DB419127-C751-47F7-9E6A-87B31767706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709808" y="5734662"/>
            <a:ext cx="814385" cy="988624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3ABEB3E9-D80A-4933-A685-38DEA70ACC46}"/>
              </a:ext>
            </a:extLst>
          </p:cNvPr>
          <p:cNvSpPr txBox="1"/>
          <p:nvPr/>
        </p:nvSpPr>
        <p:spPr>
          <a:xfrm>
            <a:off x="-68175" y="561531"/>
            <a:ext cx="480751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b="1" dirty="0">
                <a:ln w="12700">
                  <a:solidFill>
                    <a:sysClr val="windowText" lastClr="000000"/>
                  </a:solidFill>
                </a:ln>
                <a:solidFill>
                  <a:srgbClr val="D45641"/>
                </a:solidFill>
                <a:latin typeface="Lobster" panose="00000500000000000000" pitchFamily="2" charset="0"/>
              </a:rPr>
              <a:t>Snort</a:t>
            </a:r>
            <a:endParaRPr lang="vi-VN" sz="15000" b="1" dirty="0">
              <a:ln w="12700">
                <a:solidFill>
                  <a:sysClr val="windowText" lastClr="000000"/>
                </a:solidFill>
              </a:ln>
              <a:solidFill>
                <a:srgbClr val="D45641"/>
              </a:solidFill>
              <a:latin typeface="Lobster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A0163D-4064-4D43-9733-2F2C13D8B5C3}"/>
              </a:ext>
            </a:extLst>
          </p:cNvPr>
          <p:cNvSpPr txBox="1"/>
          <p:nvPr/>
        </p:nvSpPr>
        <p:spPr>
          <a:xfrm>
            <a:off x="5563641" y="1820576"/>
            <a:ext cx="4214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2A252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</a:t>
            </a:r>
            <a:endParaRPr lang="vi-VN" sz="4000" dirty="0">
              <a:solidFill>
                <a:srgbClr val="2A252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5A6DBF-DD2B-4B13-81CF-6806925AE219}"/>
              </a:ext>
            </a:extLst>
          </p:cNvPr>
          <p:cNvSpPr txBox="1"/>
          <p:nvPr/>
        </p:nvSpPr>
        <p:spPr>
          <a:xfrm>
            <a:off x="5563641" y="2995280"/>
            <a:ext cx="44385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2A252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Implementation</a:t>
            </a:r>
            <a:endParaRPr lang="vi-VN" sz="4000" dirty="0">
              <a:solidFill>
                <a:srgbClr val="2A252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4D1F9B5-B5D1-4626-AB54-5BA214BDD891}"/>
              </a:ext>
            </a:extLst>
          </p:cNvPr>
          <p:cNvSpPr txBox="1"/>
          <p:nvPr/>
        </p:nvSpPr>
        <p:spPr>
          <a:xfrm>
            <a:off x="5582622" y="4204922"/>
            <a:ext cx="54868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2A252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Result &amp; Conclusion</a:t>
            </a:r>
            <a:endParaRPr lang="vi-VN" sz="4000" dirty="0">
              <a:solidFill>
                <a:srgbClr val="2A252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5E86018B-4898-1BC1-2D97-414045DE2BF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04" y="3403660"/>
            <a:ext cx="4207306" cy="229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30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5" grpId="0"/>
      <p:bldP spid="7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25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3DFB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9" name="Google Shape;699;p25"/>
          <p:cNvSpPr/>
          <p:nvPr/>
        </p:nvSpPr>
        <p:spPr>
          <a:xfrm>
            <a:off x="462638" y="945170"/>
            <a:ext cx="11266800" cy="5553600"/>
          </a:xfrm>
          <a:prstGeom prst="roundRect">
            <a:avLst>
              <a:gd name="adj" fmla="val 2028"/>
            </a:avLst>
          </a:prstGeom>
          <a:solidFill>
            <a:srgbClr val="FEE599"/>
          </a:solidFill>
          <a:ln w="381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1" name="Google Shape;701;p25"/>
          <p:cNvPicPr preferRelativeResize="0"/>
          <p:nvPr/>
        </p:nvPicPr>
        <p:blipFill rotWithShape="1">
          <a:blip r:embed="rId3">
            <a:alphaModFix/>
          </a:blip>
          <a:srcRect l="48063" t="22652" r="22984" b="30610"/>
          <a:stretch/>
        </p:blipFill>
        <p:spPr>
          <a:xfrm>
            <a:off x="7062463" y="-77288"/>
            <a:ext cx="1125958" cy="1022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25" descr="Shape, circ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44045" y="0"/>
            <a:ext cx="1028696" cy="945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" name="Google Shape;703;p25" descr="Shape&#10;&#10;Description automatically generated with medium confidenc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315684" y="4975061"/>
            <a:ext cx="1710871" cy="1600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4" name="Google Shape;704;p25"/>
          <p:cNvGrpSpPr/>
          <p:nvPr/>
        </p:nvGrpSpPr>
        <p:grpSpPr>
          <a:xfrm>
            <a:off x="4985658" y="1504588"/>
            <a:ext cx="6466114" cy="4032612"/>
            <a:chOff x="4985658" y="1504588"/>
            <a:chExt cx="6466114" cy="4032612"/>
          </a:xfrm>
        </p:grpSpPr>
        <p:sp>
          <p:nvSpPr>
            <p:cNvPr id="705" name="Google Shape;705;p25"/>
            <p:cNvSpPr/>
            <p:nvPr/>
          </p:nvSpPr>
          <p:spPr>
            <a:xfrm>
              <a:off x="4985658" y="1545770"/>
              <a:ext cx="6466114" cy="3991429"/>
            </a:xfrm>
            <a:prstGeom prst="rect">
              <a:avLst/>
            </a:prstGeom>
            <a:solidFill>
              <a:srgbClr val="7F6000"/>
            </a:solidFill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25"/>
            <p:cNvSpPr/>
            <p:nvPr/>
          </p:nvSpPr>
          <p:spPr>
            <a:xfrm>
              <a:off x="5170715" y="2169308"/>
              <a:ext cx="6096000" cy="3151557"/>
            </a:xfrm>
            <a:prstGeom prst="rect">
              <a:avLst/>
            </a:prstGeom>
            <a:solidFill>
              <a:srgbClr val="B9DFCA"/>
            </a:solidFill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25"/>
            <p:cNvSpPr txBox="1"/>
            <p:nvPr/>
          </p:nvSpPr>
          <p:spPr>
            <a:xfrm>
              <a:off x="7145951" y="1504588"/>
              <a:ext cx="23418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FFF2CC"/>
                  </a:solidFill>
                  <a:latin typeface="Bree Serif"/>
                  <a:ea typeface="Bree Serif"/>
                  <a:cs typeface="Bree Serif"/>
                  <a:sym typeface="Bree Serif"/>
                </a:rPr>
                <a:t>Conclusion</a:t>
              </a:r>
              <a:endParaRPr sz="3200">
                <a:solidFill>
                  <a:srgbClr val="FFF2CC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</p:txBody>
        </p:sp>
      </p:grpSp>
      <p:pic>
        <p:nvPicPr>
          <p:cNvPr id="708" name="Google Shape;708;p25" descr="A picture containing tex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l="23962" t="1429" r="20889" b="51113"/>
          <a:stretch/>
        </p:blipFill>
        <p:spPr>
          <a:xfrm>
            <a:off x="10274301" y="4941041"/>
            <a:ext cx="1569356" cy="1557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Google Shape;709;p25" descr="Logo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142300" y="2593975"/>
            <a:ext cx="3064275" cy="1670050"/>
          </a:xfrm>
          <a:prstGeom prst="rect">
            <a:avLst/>
          </a:prstGeom>
          <a:noFill/>
          <a:ln>
            <a:noFill/>
          </a:ln>
        </p:spPr>
      </p:pic>
      <p:sp>
        <p:nvSpPr>
          <p:cNvPr id="710" name="Google Shape;710;p25"/>
          <p:cNvSpPr txBox="1"/>
          <p:nvPr/>
        </p:nvSpPr>
        <p:spPr>
          <a:xfrm>
            <a:off x="5332225" y="2828200"/>
            <a:ext cx="62190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 dirty="0">
                <a:latin typeface="Calibri"/>
                <a:ea typeface="Calibri"/>
                <a:cs typeface="Calibri"/>
                <a:sym typeface="Calibri"/>
              </a:rPr>
              <a:t>- Snort: detect &amp; prevent </a:t>
            </a:r>
            <a:endParaRPr sz="39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 dirty="0">
                <a:latin typeface="Calibri"/>
                <a:ea typeface="Calibri"/>
                <a:cs typeface="Calibri"/>
                <a:sym typeface="Calibri"/>
              </a:rPr>
              <a:t>- Demo	</a:t>
            </a:r>
            <a:endParaRPr sz="39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043A05-0085-4265-AA5B-F9AF00153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FA7E32-73AB-4C11-AB5C-24D4432F8BB9}"/>
              </a:ext>
            </a:extLst>
          </p:cNvPr>
          <p:cNvSpPr/>
          <p:nvPr/>
        </p:nvSpPr>
        <p:spPr>
          <a:xfrm>
            <a:off x="2781300" y="2844800"/>
            <a:ext cx="7061200" cy="812800"/>
          </a:xfrm>
          <a:prstGeom prst="rect">
            <a:avLst/>
          </a:prstGeom>
          <a:solidFill>
            <a:srgbClr val="CFE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45E2E2-6AA4-4054-98C7-3F66E88B89E3}"/>
              </a:ext>
            </a:extLst>
          </p:cNvPr>
          <p:cNvSpPr txBox="1"/>
          <p:nvPr/>
        </p:nvSpPr>
        <p:spPr>
          <a:xfrm>
            <a:off x="2355688" y="2882900"/>
            <a:ext cx="7486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>
                <a:ln>
                  <a:solidFill>
                    <a:schemeClr val="tx1"/>
                  </a:solidFill>
                </a:ln>
                <a:latin typeface="Bree Serif" panose="02000503040000020004" pitchFamily="50" charset="0"/>
              </a:rPr>
              <a:t>Thanks For Watching!</a:t>
            </a:r>
            <a:endParaRPr lang="vi-VN" sz="5400" b="1">
              <a:ln>
                <a:solidFill>
                  <a:schemeClr val="tx1"/>
                </a:solidFill>
              </a:ln>
              <a:latin typeface="Bree Serif" panose="02000503040000020004" pitchFamily="50" charset="0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AEA8C82E-3771-4B42-8AEB-A3AC107D84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33" b="26134"/>
          <a:stretch/>
        </p:blipFill>
        <p:spPr>
          <a:xfrm>
            <a:off x="0" y="135930"/>
            <a:ext cx="2440651" cy="114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032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333E99-A331-47D0-84C1-96A3B0E76A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7" name="Picture 6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4B10D457-98EF-4265-A862-DA4B5CB72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125" y="125273"/>
            <a:ext cx="1359356" cy="1699194"/>
          </a:xfrm>
          <a:prstGeom prst="rect">
            <a:avLst/>
          </a:prstGeom>
        </p:spPr>
      </p:pic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2D1D6C7C-8784-415D-93A5-88BB855968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66" b="91968" l="10000" r="90000">
                        <a14:foregroundMark x1="23372" y1="65045" x2="23372" y2="67081"/>
                        <a14:foregroundMark x1="22093" y1="64480" x2="23372" y2="67081"/>
                        <a14:foregroundMark x1="49651" y1="90950" x2="50698" y2="92081"/>
                        <a14:foregroundMark x1="49419" y1="13348" x2="49535" y2="23190"/>
                        <a14:foregroundMark x1="42674" y1="15158" x2="40814" y2="20701"/>
                        <a14:foregroundMark x1="40465" y1="15385" x2="38256" y2="23077"/>
                        <a14:foregroundMark x1="39535" y1="15385" x2="41628" y2="19457"/>
                        <a14:foregroundMark x1="43721" y1="11991" x2="47209" y2="13914"/>
                        <a14:foregroundMark x1="46860" y1="11199" x2="51279" y2="12217"/>
                        <a14:foregroundMark x1="50465" y1="10747" x2="58605" y2="15724"/>
                        <a14:foregroundMark x1="58605" y1="15724" x2="58837" y2="15724"/>
                        <a14:foregroundMark x1="60000" y1="17760" x2="59884" y2="20249"/>
                        <a14:foregroundMark x1="60116" y1="17195" x2="60000" y2="19118"/>
                        <a14:foregroundMark x1="61628" y1="17647" x2="61395" y2="19683"/>
                        <a14:foregroundMark x1="47674" y1="27376" x2="51860" y2="26923"/>
                        <a14:foregroundMark x1="41047" y1="22398" x2="43953" y2="24208"/>
                        <a14:foregroundMark x1="53372" y1="26697" x2="52209" y2="28281"/>
                        <a14:foregroundMark x1="43256" y1="12217" x2="40465" y2="14819"/>
                        <a14:foregroundMark x1="48256" y1="7466" x2="46047" y2="10520"/>
                        <a14:foregroundMark x1="59419" y1="14932" x2="59419" y2="14932"/>
                        <a14:foregroundMark x1="54419" y1="11086" x2="54419" y2="11086"/>
                        <a14:foregroundMark x1="58256" y1="14367" x2="58256" y2="14367"/>
                        <a14:foregroundMark x1="80116" y1="45249" x2="80116" y2="45249"/>
                        <a14:foregroundMark x1="52674" y1="44118" x2="52791" y2="48303"/>
                        <a14:foregroundMark x1="50698" y1="42986" x2="50698" y2="48982"/>
                        <a14:foregroundMark x1="61163" y1="44344" x2="63837" y2="46833"/>
                        <a14:foregroundMark x1="63023" y1="43326" x2="63372" y2="461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12" y="4988245"/>
            <a:ext cx="1752486" cy="1801392"/>
          </a:xfrm>
          <a:prstGeom prst="rect">
            <a:avLst/>
          </a:prstGeom>
        </p:spPr>
      </p:pic>
      <p:pic>
        <p:nvPicPr>
          <p:cNvPr id="12" name="Picture 11" descr="Shape&#10;&#10;Description automatically generated">
            <a:extLst>
              <a:ext uri="{FF2B5EF4-FFF2-40B4-BE49-F238E27FC236}">
                <a16:creationId xmlns:a16="http://schemas.microsoft.com/office/drawing/2014/main" id="{28DDA968-2ADF-4AB1-AE08-3CBEDD3C86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615" b="90203" l="10000" r="90000">
                        <a14:foregroundMark x1="35976" y1="24493" x2="43537" y2="38682"/>
                        <a14:foregroundMark x1="43537" y1="38682" x2="44878" y2="40034"/>
                        <a14:foregroundMark x1="56463" y1="8615" x2="56463" y2="8615"/>
                        <a14:foregroundMark x1="36951" y1="89696" x2="36951" y2="89696"/>
                        <a14:foregroundMark x1="33049" y1="87838" x2="35122" y2="90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125" y="5699963"/>
            <a:ext cx="1430518" cy="103276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5F9A031-13F3-4B6C-9CE7-A1F1B37A09D5}"/>
              </a:ext>
            </a:extLst>
          </p:cNvPr>
          <p:cNvSpPr/>
          <p:nvPr/>
        </p:nvSpPr>
        <p:spPr>
          <a:xfrm>
            <a:off x="0" y="-1141054"/>
            <a:ext cx="12192000" cy="1117933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398BDA-C147-4599-ABEE-979541E5B36C}"/>
              </a:ext>
            </a:extLst>
          </p:cNvPr>
          <p:cNvSpPr txBox="1"/>
          <p:nvPr/>
        </p:nvSpPr>
        <p:spPr>
          <a:xfrm>
            <a:off x="1922198" y="2404512"/>
            <a:ext cx="858121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0" dirty="0">
                <a:solidFill>
                  <a:srgbClr val="5F0B09"/>
                </a:solidFill>
                <a:latin typeface="Bree Serif" panose="02000503040000020004" pitchFamily="50" charset="0"/>
              </a:rPr>
              <a:t>1. Introduction</a:t>
            </a:r>
            <a:endParaRPr lang="vi-VN" sz="10000" dirty="0">
              <a:solidFill>
                <a:srgbClr val="5F0B09"/>
              </a:solidFill>
              <a:latin typeface="Bree Serif" panose="02000503040000020004" pitchFamily="50" charset="0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3478259-8591-B9E3-194B-83184F5623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49" y="137348"/>
            <a:ext cx="2906600" cy="158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8168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333E99-A331-47D0-84C1-96A3B0E76A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vi-VN" dirty="0">
              <a:solidFill>
                <a:srgbClr val="A50021"/>
              </a:solidFill>
            </a:endParaRPr>
          </a:p>
        </p:txBody>
      </p:sp>
      <p:pic>
        <p:nvPicPr>
          <p:cNvPr id="7" name="Picture 6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4B10D457-98EF-4265-A862-DA4B5CB72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8696" y="-71351"/>
            <a:ext cx="2523295" cy="315411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F5C9EB6-2D8D-4CA7-8EEC-26539E783F64}"/>
              </a:ext>
            </a:extLst>
          </p:cNvPr>
          <p:cNvSpPr/>
          <p:nvPr/>
        </p:nvSpPr>
        <p:spPr>
          <a:xfrm>
            <a:off x="0" y="-23334"/>
            <a:ext cx="12192000" cy="1117933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4775DB-848A-48D1-8F8F-2EF9818105C1}"/>
              </a:ext>
            </a:extLst>
          </p:cNvPr>
          <p:cNvSpPr txBox="1"/>
          <p:nvPr/>
        </p:nvSpPr>
        <p:spPr>
          <a:xfrm>
            <a:off x="4051872" y="137509"/>
            <a:ext cx="4088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ree Serif" panose="02000503040000020004" pitchFamily="50" charset="0"/>
              </a:rPr>
              <a:t>1. Introduction</a:t>
            </a:r>
            <a:endParaRPr lang="vi-VN" sz="480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ree Serif" panose="02000503040000020004" pitchFamily="50" charset="0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CD1283DB-3EF5-132F-F601-8A6A8EB08A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00" y="24057"/>
            <a:ext cx="1877336" cy="1023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4A39C9-5FF5-D843-341F-CE59CB5F637C}"/>
              </a:ext>
            </a:extLst>
          </p:cNvPr>
          <p:cNvSpPr txBox="1"/>
          <p:nvPr/>
        </p:nvSpPr>
        <p:spPr>
          <a:xfrm>
            <a:off x="644397" y="2057400"/>
            <a:ext cx="613409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5F0B09"/>
                </a:solidFill>
                <a:latin typeface="Bree Serif" panose="02000503040000020004"/>
              </a:rPr>
              <a:t>1.1 Overview</a:t>
            </a:r>
          </a:p>
          <a:p>
            <a:r>
              <a:rPr lang="en-US" sz="6600" dirty="0">
                <a:solidFill>
                  <a:srgbClr val="5F0B09"/>
                </a:solidFill>
                <a:latin typeface="Bree Serif" panose="02000503040000020004"/>
              </a:rPr>
              <a:t>1.2 Component</a:t>
            </a:r>
          </a:p>
          <a:p>
            <a:r>
              <a:rPr lang="en-US" sz="6600" dirty="0">
                <a:solidFill>
                  <a:srgbClr val="5F0B09"/>
                </a:solidFill>
                <a:latin typeface="Bree Serif" panose="02000503040000020004"/>
              </a:rPr>
              <a:t>1.3 Operation </a:t>
            </a:r>
            <a:endParaRPr lang="vi-VN" sz="6600" dirty="0">
              <a:solidFill>
                <a:srgbClr val="5F0B09"/>
              </a:solidFill>
              <a:latin typeface="Bree Serif" panose="02000503040000020004" pitchFamily="50" charset="0"/>
            </a:endParaRPr>
          </a:p>
          <a:p>
            <a:endParaRPr lang="vi-VN" sz="6600" dirty="0">
              <a:solidFill>
                <a:srgbClr val="A50021"/>
              </a:solidFill>
            </a:endParaRPr>
          </a:p>
          <a:p>
            <a:endParaRPr lang="en-001" sz="6600" dirty="0">
              <a:latin typeface="Bree Serif" panose="0200050304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3275945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333E99-A331-47D0-84C1-96A3B0E76A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vi-VN" dirty="0">
              <a:solidFill>
                <a:srgbClr val="A50021"/>
              </a:solidFill>
            </a:endParaRPr>
          </a:p>
        </p:txBody>
      </p:sp>
      <p:pic>
        <p:nvPicPr>
          <p:cNvPr id="7" name="Picture 6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4B10D457-98EF-4265-A862-DA4B5CB72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8696" y="-71351"/>
            <a:ext cx="2523295" cy="315411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F5C9EB6-2D8D-4CA7-8EEC-26539E783F64}"/>
              </a:ext>
            </a:extLst>
          </p:cNvPr>
          <p:cNvSpPr/>
          <p:nvPr/>
        </p:nvSpPr>
        <p:spPr>
          <a:xfrm>
            <a:off x="0" y="-23334"/>
            <a:ext cx="12192000" cy="1117933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4775DB-848A-48D1-8F8F-2EF9818105C1}"/>
              </a:ext>
            </a:extLst>
          </p:cNvPr>
          <p:cNvSpPr txBox="1"/>
          <p:nvPr/>
        </p:nvSpPr>
        <p:spPr>
          <a:xfrm>
            <a:off x="4051872" y="137509"/>
            <a:ext cx="5112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ree Serif" panose="02000503040000020004" pitchFamily="50" charset="0"/>
              </a:rPr>
              <a:t>1. Introduction</a:t>
            </a:r>
            <a:endParaRPr lang="vi-VN" sz="480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ree Serif" panose="02000503040000020004" pitchFamily="50" charset="0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CD1283DB-3EF5-132F-F601-8A6A8EB08A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00" y="24057"/>
            <a:ext cx="1877336" cy="1023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4A39C9-5FF5-D843-341F-CE59CB5F637C}"/>
              </a:ext>
            </a:extLst>
          </p:cNvPr>
          <p:cNvSpPr txBox="1"/>
          <p:nvPr/>
        </p:nvSpPr>
        <p:spPr>
          <a:xfrm>
            <a:off x="445615" y="1117933"/>
            <a:ext cx="115707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5F0B09"/>
                </a:solidFill>
                <a:latin typeface="Bree Serif" panose="02000503040000020004"/>
              </a:rPr>
              <a:t>1.1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BEC6B-4D39-073D-23C1-A8B55CDB2272}"/>
              </a:ext>
            </a:extLst>
          </p:cNvPr>
          <p:cNvSpPr txBox="1"/>
          <p:nvPr/>
        </p:nvSpPr>
        <p:spPr>
          <a:xfrm>
            <a:off x="515178" y="2256183"/>
            <a:ext cx="11161643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Snort is a free open-source Network Intrusion Detection System (NIDS) and Intrusion Prevention System (IPS) made by Martin </a:t>
            </a:r>
            <a:r>
              <a:rPr lang="en-US" sz="3200" dirty="0" err="1">
                <a:solidFill>
                  <a:srgbClr val="5F0B09"/>
                </a:solidFill>
                <a:latin typeface="Bree Serif" panose="02000503040000020004"/>
              </a:rPr>
              <a:t>Roesch</a:t>
            </a:r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. </a:t>
            </a:r>
          </a:p>
          <a:p>
            <a:endParaRPr lang="en-US" sz="3200" dirty="0">
              <a:solidFill>
                <a:srgbClr val="5F0B09"/>
              </a:solidFill>
              <a:latin typeface="Bree Serif" panose="02000503040000020004"/>
            </a:endParaRPr>
          </a:p>
          <a:p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Snort can perform real-</a:t>
            </a:r>
            <a:r>
              <a:rPr lang="en-US" sz="3200" dirty="0" err="1">
                <a:solidFill>
                  <a:srgbClr val="5F0B09"/>
                </a:solidFill>
                <a:latin typeface="Bree Serif" panose="02000503040000020004"/>
              </a:rPr>
              <a:t>ime</a:t>
            </a:r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 traffic analysis and packet logging on IP networks, help the network manager or user define malicious activity.</a:t>
            </a:r>
          </a:p>
          <a:p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3781033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9f7da507fa_4_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A5002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44" name="Google Shape;244;g19f7da507fa_4_49" descr="A picture containing text, vector graphics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2458696" y="-71351"/>
            <a:ext cx="2523295" cy="315411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19f7da507fa_4_49"/>
          <p:cNvSpPr/>
          <p:nvPr/>
        </p:nvSpPr>
        <p:spPr>
          <a:xfrm>
            <a:off x="0" y="-23334"/>
            <a:ext cx="12192000" cy="1117800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46" name="Google Shape;246;g19f7da507fa_4_49"/>
          <p:cNvSpPr txBox="1"/>
          <p:nvPr/>
        </p:nvSpPr>
        <p:spPr>
          <a:xfrm>
            <a:off x="4051872" y="137509"/>
            <a:ext cx="5112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C4E0B2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1. Introduction</a:t>
            </a:r>
            <a:endParaRPr sz="4800">
              <a:solidFill>
                <a:srgbClr val="C4E0B2"/>
              </a:solidFill>
              <a:latin typeface="Bree Serif" panose="02000503040000020004"/>
              <a:ea typeface="Bree Serif" panose="02000503040000020004"/>
              <a:cs typeface="Bree Serif" panose="02000503040000020004"/>
              <a:sym typeface="Bree Serif" panose="02000503040000020004"/>
            </a:endParaRPr>
          </a:p>
        </p:txBody>
      </p:sp>
      <p:pic>
        <p:nvPicPr>
          <p:cNvPr id="247" name="Google Shape;247;g19f7da507fa_4_49" descr="Logo&#10;&#10;Description automatically generated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48600" y="24057"/>
            <a:ext cx="1877336" cy="10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19f7da507fa_4_49"/>
          <p:cNvSpPr txBox="1"/>
          <p:nvPr/>
        </p:nvSpPr>
        <p:spPr>
          <a:xfrm>
            <a:off x="754554" y="1380818"/>
            <a:ext cx="11570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5F0B09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1.2 Component</a:t>
            </a:r>
          </a:p>
        </p:txBody>
      </p:sp>
      <p:sp>
        <p:nvSpPr>
          <p:cNvPr id="249" name="Google Shape;249;g19f7da507fa_4_49"/>
          <p:cNvSpPr txBox="1"/>
          <p:nvPr/>
        </p:nvSpPr>
        <p:spPr>
          <a:xfrm>
            <a:off x="1297191" y="3239854"/>
            <a:ext cx="111615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520700" algn="l" rtl="0">
              <a:spcBef>
                <a:spcPts val="0"/>
              </a:spcBef>
              <a:spcAft>
                <a:spcPts val="0"/>
              </a:spcAft>
              <a:buClr>
                <a:srgbClr val="5F0B09"/>
              </a:buClr>
              <a:buSzPts val="4200"/>
              <a:buFont typeface="Bree Serif" panose="02000503040000020004"/>
              <a:buChar char="-"/>
            </a:pPr>
            <a:r>
              <a:rPr lang="en-US" sz="4200">
                <a:solidFill>
                  <a:srgbClr val="5F0B09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5 Modules.</a:t>
            </a:r>
            <a:endParaRPr sz="4200">
              <a:solidFill>
                <a:srgbClr val="5F0B09"/>
              </a:solidFill>
              <a:latin typeface="Bree Serif" panose="02000503040000020004"/>
              <a:ea typeface="Bree Serif" panose="02000503040000020004"/>
              <a:cs typeface="Bree Serif" panose="02000503040000020004"/>
              <a:sym typeface="Bree Serif" panose="02000503040000020004"/>
            </a:endParaRPr>
          </a:p>
          <a:p>
            <a:pPr marL="457200" marR="0" lvl="0" indent="-520700" algn="l" rtl="0">
              <a:spcBef>
                <a:spcPts val="0"/>
              </a:spcBef>
              <a:spcAft>
                <a:spcPts val="0"/>
              </a:spcAft>
              <a:buClr>
                <a:srgbClr val="5F0B09"/>
              </a:buClr>
              <a:buSzPts val="4200"/>
              <a:buFont typeface="Bree Serif" panose="02000503040000020004"/>
              <a:buChar char="-"/>
            </a:pPr>
            <a:r>
              <a:rPr lang="en-US" sz="4200">
                <a:solidFill>
                  <a:srgbClr val="5F0B09"/>
                </a:solidFill>
                <a:latin typeface="Bree Serif" panose="02000503040000020004"/>
                <a:ea typeface="Bree Serif" panose="02000503040000020004"/>
                <a:cs typeface="Bree Serif" panose="02000503040000020004"/>
                <a:sym typeface="Bree Serif" panose="02000503040000020004"/>
              </a:rPr>
              <a:t>Rulesets.</a:t>
            </a:r>
            <a:endParaRPr sz="4200">
              <a:solidFill>
                <a:srgbClr val="5F0B09"/>
              </a:solidFill>
              <a:latin typeface="Bree Serif" panose="02000503040000020004"/>
              <a:ea typeface="Bree Serif" panose="02000503040000020004"/>
              <a:cs typeface="Bree Serif" panose="02000503040000020004"/>
              <a:sym typeface="Bree Serif" panose="020005030400000200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333E99-A331-47D0-84C1-96A3B0E76A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vi-VN" dirty="0">
              <a:solidFill>
                <a:srgbClr val="A50021"/>
              </a:solidFill>
            </a:endParaRPr>
          </a:p>
        </p:txBody>
      </p:sp>
      <p:pic>
        <p:nvPicPr>
          <p:cNvPr id="7" name="Picture 6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4B10D457-98EF-4265-A862-DA4B5CB72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8696" y="-71351"/>
            <a:ext cx="2523295" cy="315411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F5C9EB6-2D8D-4CA7-8EEC-26539E783F64}"/>
              </a:ext>
            </a:extLst>
          </p:cNvPr>
          <p:cNvSpPr/>
          <p:nvPr/>
        </p:nvSpPr>
        <p:spPr>
          <a:xfrm>
            <a:off x="0" y="-23334"/>
            <a:ext cx="12192000" cy="1117933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4775DB-848A-48D1-8F8F-2EF9818105C1}"/>
              </a:ext>
            </a:extLst>
          </p:cNvPr>
          <p:cNvSpPr txBox="1"/>
          <p:nvPr/>
        </p:nvSpPr>
        <p:spPr>
          <a:xfrm>
            <a:off x="4051872" y="137509"/>
            <a:ext cx="5112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ree Serif" panose="02000503040000020004" pitchFamily="50" charset="0"/>
              </a:rPr>
              <a:t>1. Introduction</a:t>
            </a:r>
            <a:endParaRPr lang="vi-VN" sz="480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ree Serif" panose="02000503040000020004" pitchFamily="50" charset="0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CD1283DB-3EF5-132F-F601-8A6A8EB08A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00" y="24057"/>
            <a:ext cx="1877336" cy="1023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4A39C9-5FF5-D843-341F-CE59CB5F637C}"/>
              </a:ext>
            </a:extLst>
          </p:cNvPr>
          <p:cNvSpPr txBox="1"/>
          <p:nvPr/>
        </p:nvSpPr>
        <p:spPr>
          <a:xfrm>
            <a:off x="754554" y="1380818"/>
            <a:ext cx="115707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5F0B09"/>
                </a:solidFill>
                <a:latin typeface="Bree Serif" panose="02000503040000020004"/>
              </a:rPr>
              <a:t>1.2 Component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BEC6B-4D39-073D-23C1-A8B55CDB2272}"/>
              </a:ext>
            </a:extLst>
          </p:cNvPr>
          <p:cNvSpPr txBox="1"/>
          <p:nvPr/>
        </p:nvSpPr>
        <p:spPr>
          <a:xfrm>
            <a:off x="854766" y="2693079"/>
            <a:ext cx="111616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Snort has 5 module</a:t>
            </a:r>
            <a:r>
              <a:rPr lang="en-001" sz="3200" dirty="0">
                <a:solidFill>
                  <a:srgbClr val="5F0B09"/>
                </a:solidFill>
                <a:latin typeface="Bree Serif" panose="02000503040000020004"/>
              </a:rPr>
              <a:t>s</a:t>
            </a:r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: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Sniffer Module.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Pre-processor Module.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Detection Engine Module.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Alert and Log Module.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solidFill>
                  <a:srgbClr val="5F0B09"/>
                </a:solidFill>
                <a:latin typeface="Bree Serif" panose="02000503040000020004"/>
              </a:rPr>
              <a:t>Import/Export data Module.</a:t>
            </a:r>
          </a:p>
        </p:txBody>
      </p:sp>
    </p:spTree>
    <p:extLst>
      <p:ext uri="{BB962C8B-B14F-4D97-AF65-F5344CB8AC3E}">
        <p14:creationId xmlns:p14="http://schemas.microsoft.com/office/powerpoint/2010/main" val="2604685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9f7da507fa_4_6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A5002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1" name="Google Shape;321;g19f7da507fa_4_60" descr="A picture containing text, vector graphic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58696" y="-71351"/>
            <a:ext cx="2523295" cy="3154119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g19f7da507fa_4_60"/>
          <p:cNvSpPr/>
          <p:nvPr/>
        </p:nvSpPr>
        <p:spPr>
          <a:xfrm>
            <a:off x="0" y="-23334"/>
            <a:ext cx="12192000" cy="1117800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g19f7da507fa_4_60"/>
          <p:cNvSpPr txBox="1"/>
          <p:nvPr/>
        </p:nvSpPr>
        <p:spPr>
          <a:xfrm>
            <a:off x="4051872" y="137509"/>
            <a:ext cx="5112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C4E0B2"/>
                </a:solidFill>
                <a:latin typeface="Bree Serif"/>
                <a:ea typeface="Bree Serif"/>
                <a:cs typeface="Bree Serif"/>
                <a:sym typeface="Bree Serif"/>
              </a:rPr>
              <a:t>1.  Introduction</a:t>
            </a:r>
            <a:endParaRPr sz="4800">
              <a:solidFill>
                <a:srgbClr val="C4E0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324" name="Google Shape;324;g19f7da507fa_4_60" descr="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8600" y="24057"/>
            <a:ext cx="1877336" cy="10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19f7da507fa_4_60"/>
          <p:cNvSpPr txBox="1"/>
          <p:nvPr/>
        </p:nvSpPr>
        <p:spPr>
          <a:xfrm>
            <a:off x="1488012" y="1908329"/>
            <a:ext cx="11570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5F0B09"/>
                </a:solidFill>
                <a:latin typeface="Bree Serif"/>
                <a:ea typeface="Bree Serif"/>
                <a:cs typeface="Bree Serif"/>
                <a:sym typeface="Bree Serif"/>
              </a:rPr>
              <a:t>How Snort apply 5 modules</a:t>
            </a:r>
            <a:endParaRPr sz="6000"/>
          </a:p>
        </p:txBody>
      </p:sp>
      <p:sp>
        <p:nvSpPr>
          <p:cNvPr id="326" name="Google Shape;326;g19f7da507fa_4_60"/>
          <p:cNvSpPr/>
          <p:nvPr/>
        </p:nvSpPr>
        <p:spPr>
          <a:xfrm>
            <a:off x="923050" y="3370625"/>
            <a:ext cx="1296600" cy="1252200"/>
          </a:xfrm>
          <a:prstGeom prst="roundRect">
            <a:avLst>
              <a:gd name="adj" fmla="val 16667"/>
            </a:avLst>
          </a:prstGeom>
          <a:solidFill>
            <a:srgbClr val="F35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B7FFC7"/>
                </a:solidFill>
                <a:latin typeface="Bree Serif"/>
                <a:ea typeface="Bree Serif"/>
                <a:cs typeface="Bree Serif"/>
                <a:sym typeface="Bree Serif"/>
              </a:rPr>
              <a:t>packet</a:t>
            </a:r>
            <a:endParaRPr sz="1700">
              <a:solidFill>
                <a:srgbClr val="B7FFC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7" name="Google Shape;327;g19f7da507fa_4_60"/>
          <p:cNvSpPr/>
          <p:nvPr/>
        </p:nvSpPr>
        <p:spPr>
          <a:xfrm>
            <a:off x="3028200" y="3370625"/>
            <a:ext cx="1296600" cy="1252200"/>
          </a:xfrm>
          <a:prstGeom prst="roundRect">
            <a:avLst>
              <a:gd name="adj" fmla="val 16667"/>
            </a:avLst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B7FFC7"/>
                </a:solidFill>
                <a:latin typeface="Bree Serif"/>
                <a:ea typeface="Bree Serif"/>
                <a:cs typeface="Bree Serif"/>
                <a:sym typeface="Bree Serif"/>
              </a:rPr>
              <a:t>Sniffer</a:t>
            </a:r>
            <a:endParaRPr sz="1700">
              <a:solidFill>
                <a:srgbClr val="B7FFC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8" name="Google Shape;328;g19f7da507fa_4_60"/>
          <p:cNvSpPr/>
          <p:nvPr/>
        </p:nvSpPr>
        <p:spPr>
          <a:xfrm>
            <a:off x="4742775" y="3370625"/>
            <a:ext cx="1296600" cy="1252200"/>
          </a:xfrm>
          <a:prstGeom prst="roundRect">
            <a:avLst>
              <a:gd name="adj" fmla="val 16667"/>
            </a:avLst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B7FFC7"/>
                </a:solidFill>
                <a:latin typeface="Bree Serif"/>
                <a:ea typeface="Bree Serif"/>
                <a:cs typeface="Bree Serif"/>
                <a:sym typeface="Bree Serif"/>
              </a:rPr>
              <a:t>Pre-</a:t>
            </a:r>
            <a:endParaRPr sz="1700">
              <a:solidFill>
                <a:srgbClr val="B7FFC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B7FFC7"/>
                </a:solidFill>
                <a:latin typeface="Bree Serif"/>
                <a:ea typeface="Bree Serif"/>
                <a:cs typeface="Bree Serif"/>
                <a:sym typeface="Bree Serif"/>
              </a:rPr>
              <a:t>Processor</a:t>
            </a:r>
            <a:endParaRPr sz="1700">
              <a:solidFill>
                <a:srgbClr val="B7FFC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9" name="Google Shape;329;g19f7da507fa_4_60"/>
          <p:cNvSpPr/>
          <p:nvPr/>
        </p:nvSpPr>
        <p:spPr>
          <a:xfrm>
            <a:off x="6379250" y="3370625"/>
            <a:ext cx="1296600" cy="1252200"/>
          </a:xfrm>
          <a:prstGeom prst="roundRect">
            <a:avLst>
              <a:gd name="adj" fmla="val 16667"/>
            </a:avLst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B7FFC7"/>
                </a:solidFill>
                <a:latin typeface="Bree Serif"/>
                <a:ea typeface="Bree Serif"/>
                <a:cs typeface="Bree Serif"/>
                <a:sym typeface="Bree Serif"/>
              </a:rPr>
              <a:t>Detection</a:t>
            </a:r>
            <a:endParaRPr sz="1700">
              <a:solidFill>
                <a:srgbClr val="B7FFC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B7FFC7"/>
                </a:solidFill>
                <a:latin typeface="Bree Serif"/>
                <a:ea typeface="Bree Serif"/>
                <a:cs typeface="Bree Serif"/>
                <a:sym typeface="Bree Serif"/>
              </a:rPr>
              <a:t>Engine</a:t>
            </a:r>
            <a:endParaRPr sz="1700">
              <a:solidFill>
                <a:srgbClr val="B7FFC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0" name="Google Shape;330;g19f7da507fa_4_60"/>
          <p:cNvSpPr/>
          <p:nvPr/>
        </p:nvSpPr>
        <p:spPr>
          <a:xfrm>
            <a:off x="8015725" y="3370625"/>
            <a:ext cx="1296600" cy="1252200"/>
          </a:xfrm>
          <a:prstGeom prst="roundRect">
            <a:avLst>
              <a:gd name="adj" fmla="val 16667"/>
            </a:avLst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B7FFC7"/>
                </a:solidFill>
                <a:latin typeface="Bree Serif"/>
                <a:ea typeface="Bree Serif"/>
                <a:cs typeface="Bree Serif"/>
                <a:sym typeface="Bree Serif"/>
              </a:rPr>
              <a:t>Alert/Log</a:t>
            </a:r>
            <a:endParaRPr sz="1700">
              <a:solidFill>
                <a:srgbClr val="B7FFC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1" name="Google Shape;331;g19f7da507fa_4_60"/>
          <p:cNvSpPr/>
          <p:nvPr/>
        </p:nvSpPr>
        <p:spPr>
          <a:xfrm>
            <a:off x="9972350" y="3370625"/>
            <a:ext cx="1296600" cy="1252200"/>
          </a:xfrm>
          <a:prstGeom prst="roundRect">
            <a:avLst>
              <a:gd name="adj" fmla="val 16667"/>
            </a:avLst>
          </a:prstGeom>
          <a:solidFill>
            <a:srgbClr val="3857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B7FFC7"/>
                </a:solidFill>
                <a:latin typeface="Bree Serif"/>
                <a:ea typeface="Bree Serif"/>
                <a:cs typeface="Bree Serif"/>
                <a:sym typeface="Bree Serif"/>
              </a:rPr>
              <a:t>Import/</a:t>
            </a:r>
            <a:endParaRPr sz="1700">
              <a:solidFill>
                <a:srgbClr val="B7FFC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B7FFC7"/>
                </a:solidFill>
                <a:latin typeface="Bree Serif"/>
                <a:ea typeface="Bree Serif"/>
                <a:cs typeface="Bree Serif"/>
                <a:sym typeface="Bree Serif"/>
              </a:rPr>
              <a:t>Export Data</a:t>
            </a:r>
            <a:endParaRPr sz="1700">
              <a:solidFill>
                <a:srgbClr val="B7FFC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2" name="Google Shape;332;g19f7da507fa_4_60"/>
          <p:cNvSpPr/>
          <p:nvPr/>
        </p:nvSpPr>
        <p:spPr>
          <a:xfrm>
            <a:off x="2235225" y="3888550"/>
            <a:ext cx="792900" cy="265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9f7da507fa_4_60"/>
          <p:cNvSpPr/>
          <p:nvPr/>
        </p:nvSpPr>
        <p:spPr>
          <a:xfrm>
            <a:off x="4051875" y="3888550"/>
            <a:ext cx="792900" cy="265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g19f7da507fa_4_60"/>
          <p:cNvSpPr/>
          <p:nvPr/>
        </p:nvSpPr>
        <p:spPr>
          <a:xfrm>
            <a:off x="5830363" y="3863975"/>
            <a:ext cx="679800" cy="265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g19f7da507fa_4_60"/>
          <p:cNvSpPr/>
          <p:nvPr/>
        </p:nvSpPr>
        <p:spPr>
          <a:xfrm>
            <a:off x="7581700" y="3888550"/>
            <a:ext cx="557100" cy="265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g19f7da507fa_4_60"/>
          <p:cNvSpPr/>
          <p:nvPr/>
        </p:nvSpPr>
        <p:spPr>
          <a:xfrm>
            <a:off x="9210325" y="3888550"/>
            <a:ext cx="792900" cy="265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575</Words>
  <Application>Microsoft Office PowerPoint</Application>
  <PresentationFormat>Widescreen</PresentationFormat>
  <Paragraphs>125</Paragraphs>
  <Slides>31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3" baseType="lpstr">
      <vt:lpstr>Arial</vt:lpstr>
      <vt:lpstr>Bree Serif</vt:lpstr>
      <vt:lpstr>Calibri</vt:lpstr>
      <vt:lpstr>Calibri Light</vt:lpstr>
      <vt:lpstr>Caveat</vt:lpstr>
      <vt:lpstr>Consolas</vt:lpstr>
      <vt:lpstr>Georgia</vt:lpstr>
      <vt:lpstr>Lobster</vt:lpstr>
      <vt:lpstr>Mklatin</vt:lpstr>
      <vt:lpstr>Roboto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Công</dc:creator>
  <cp:lastModifiedBy>Rồng Trương</cp:lastModifiedBy>
  <cp:revision>33</cp:revision>
  <dcterms:created xsi:type="dcterms:W3CDTF">2021-08-05T15:40:50Z</dcterms:created>
  <dcterms:modified xsi:type="dcterms:W3CDTF">2022-11-25T02:32:25Z</dcterms:modified>
</cp:coreProperties>
</file>

<file path=docProps/thumbnail.jpeg>
</file>